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89"/>
  </p:notesMasterIdLst>
  <p:sldIdLst>
    <p:sldId id="678" r:id="rId3"/>
    <p:sldId id="873" r:id="rId4"/>
    <p:sldId id="874" r:id="rId5"/>
    <p:sldId id="877" r:id="rId6"/>
    <p:sldId id="876" r:id="rId7"/>
    <p:sldId id="878" r:id="rId8"/>
    <p:sldId id="879" r:id="rId9"/>
    <p:sldId id="875" r:id="rId10"/>
    <p:sldId id="880" r:id="rId11"/>
    <p:sldId id="882" r:id="rId12"/>
    <p:sldId id="883" r:id="rId13"/>
    <p:sldId id="884" r:id="rId14"/>
    <p:sldId id="885" r:id="rId15"/>
    <p:sldId id="886" r:id="rId16"/>
    <p:sldId id="887" r:id="rId17"/>
    <p:sldId id="888" r:id="rId18"/>
    <p:sldId id="890" r:id="rId19"/>
    <p:sldId id="889" r:id="rId20"/>
    <p:sldId id="891" r:id="rId21"/>
    <p:sldId id="892" r:id="rId22"/>
    <p:sldId id="893" r:id="rId23"/>
    <p:sldId id="894" r:id="rId24"/>
    <p:sldId id="895" r:id="rId25"/>
    <p:sldId id="896" r:id="rId26"/>
    <p:sldId id="897" r:id="rId27"/>
    <p:sldId id="898" r:id="rId28"/>
    <p:sldId id="899" r:id="rId29"/>
    <p:sldId id="900" r:id="rId30"/>
    <p:sldId id="901" r:id="rId31"/>
    <p:sldId id="902" r:id="rId32"/>
    <p:sldId id="903" r:id="rId33"/>
    <p:sldId id="904" r:id="rId34"/>
    <p:sldId id="905" r:id="rId35"/>
    <p:sldId id="906" r:id="rId36"/>
    <p:sldId id="907" r:id="rId37"/>
    <p:sldId id="908" r:id="rId38"/>
    <p:sldId id="916" r:id="rId39"/>
    <p:sldId id="913" r:id="rId40"/>
    <p:sldId id="915" r:id="rId41"/>
    <p:sldId id="917" r:id="rId42"/>
    <p:sldId id="918" r:id="rId43"/>
    <p:sldId id="919" r:id="rId44"/>
    <p:sldId id="920" r:id="rId45"/>
    <p:sldId id="921" r:id="rId46"/>
    <p:sldId id="922" r:id="rId47"/>
    <p:sldId id="923" r:id="rId48"/>
    <p:sldId id="924" r:id="rId49"/>
    <p:sldId id="925" r:id="rId50"/>
    <p:sldId id="926" r:id="rId51"/>
    <p:sldId id="927" r:id="rId52"/>
    <p:sldId id="928" r:id="rId53"/>
    <p:sldId id="929" r:id="rId54"/>
    <p:sldId id="930" r:id="rId55"/>
    <p:sldId id="931" r:id="rId56"/>
    <p:sldId id="932" r:id="rId57"/>
    <p:sldId id="909" r:id="rId58"/>
    <p:sldId id="933" r:id="rId59"/>
    <p:sldId id="938" r:id="rId60"/>
    <p:sldId id="939" r:id="rId61"/>
    <p:sldId id="934" r:id="rId62"/>
    <p:sldId id="940" r:id="rId63"/>
    <p:sldId id="935" r:id="rId64"/>
    <p:sldId id="941" r:id="rId65"/>
    <p:sldId id="942" r:id="rId66"/>
    <p:sldId id="937" r:id="rId67"/>
    <p:sldId id="936" r:id="rId68"/>
    <p:sldId id="943" r:id="rId69"/>
    <p:sldId id="945" r:id="rId70"/>
    <p:sldId id="946" r:id="rId71"/>
    <p:sldId id="947" r:id="rId72"/>
    <p:sldId id="949" r:id="rId73"/>
    <p:sldId id="950" r:id="rId74"/>
    <p:sldId id="951" r:id="rId75"/>
    <p:sldId id="952" r:id="rId76"/>
    <p:sldId id="953" r:id="rId77"/>
    <p:sldId id="954" r:id="rId78"/>
    <p:sldId id="955" r:id="rId79"/>
    <p:sldId id="956" r:id="rId80"/>
    <p:sldId id="957" r:id="rId81"/>
    <p:sldId id="910" r:id="rId82"/>
    <p:sldId id="911" r:id="rId83"/>
    <p:sldId id="958" r:id="rId84"/>
    <p:sldId id="912" r:id="rId85"/>
    <p:sldId id="948" r:id="rId86"/>
    <p:sldId id="959" r:id="rId87"/>
    <p:sldId id="944" r:id="rId88"/>
  </p:sldIdLst>
  <p:sldSz cx="9144000" cy="6858000" type="screen4x3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422BECF-AC09-CF4E-8D0B-A28D4B0A8B8E}">
          <p14:sldIdLst>
            <p14:sldId id="678"/>
          </p14:sldIdLst>
        </p14:section>
        <p14:section name="第四章" id="{84CEED23-F368-7F43-9F77-F6CDD4E695CD}">
          <p14:sldIdLst>
            <p14:sldId id="873"/>
            <p14:sldId id="874"/>
            <p14:sldId id="877"/>
            <p14:sldId id="876"/>
            <p14:sldId id="878"/>
            <p14:sldId id="879"/>
            <p14:sldId id="875"/>
            <p14:sldId id="880"/>
            <p14:sldId id="882"/>
            <p14:sldId id="883"/>
            <p14:sldId id="884"/>
            <p14:sldId id="885"/>
            <p14:sldId id="886"/>
            <p14:sldId id="887"/>
            <p14:sldId id="888"/>
            <p14:sldId id="890"/>
            <p14:sldId id="889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</p14:sldIdLst>
        </p14:section>
        <p14:section name="第五章" id="{59937547-3C3D-F342-A88C-695A6697D2D4}">
          <p14:sldIdLst>
            <p14:sldId id="908"/>
            <p14:sldId id="916"/>
            <p14:sldId id="913"/>
            <p14:sldId id="915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</p14:sldIdLst>
        </p14:section>
        <p14:section name="第六章" id="{32694E71-0AE2-C34B-8E35-15A893C6990C}">
          <p14:sldIdLst>
            <p14:sldId id="909"/>
            <p14:sldId id="933"/>
            <p14:sldId id="938"/>
            <p14:sldId id="939"/>
            <p14:sldId id="934"/>
            <p14:sldId id="940"/>
            <p14:sldId id="935"/>
            <p14:sldId id="941"/>
            <p14:sldId id="942"/>
            <p14:sldId id="937"/>
            <p14:sldId id="936"/>
            <p14:sldId id="943"/>
            <p14:sldId id="945"/>
            <p14:sldId id="946"/>
            <p14:sldId id="947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7"/>
          </p14:sldIdLst>
        </p14:section>
        <p14:section name="第七章" id="{4F05143F-15E6-7745-A989-169892FD5A25}">
          <p14:sldIdLst>
            <p14:sldId id="910"/>
            <p14:sldId id="911"/>
            <p14:sldId id="958"/>
            <p14:sldId id="912"/>
            <p14:sldId id="948"/>
            <p14:sldId id="959"/>
          </p14:sldIdLst>
        </p14:section>
        <p14:section name="backup" id="{B6D78E6F-CA03-194C-AEEF-78CA1E3C5554}">
          <p14:sldIdLst>
            <p14:sldId id="9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CCECFF"/>
    <a:srgbClr val="FFCCFF"/>
    <a:srgbClr val="336600"/>
    <a:srgbClr val="99CCFF"/>
    <a:srgbClr val="095BFF"/>
    <a:srgbClr val="CC99FF"/>
    <a:srgbClr val="6633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 autoAdjust="0"/>
    <p:restoredTop sz="91475" autoAdjust="0"/>
  </p:normalViewPr>
  <p:slideViewPr>
    <p:cSldViewPr>
      <p:cViewPr varScale="1">
        <p:scale>
          <a:sx n="65" d="100"/>
          <a:sy n="65" d="100"/>
        </p:scale>
        <p:origin x="73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2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8639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836" y="1"/>
            <a:ext cx="3078639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090" y="4860925"/>
            <a:ext cx="5683886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1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51"/>
            <a:ext cx="3078639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1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836" y="9721851"/>
            <a:ext cx="3078639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>
              <a:defRPr sz="1300" b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348622C7-D9B9-4694-9091-01FBAC18674B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PPP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（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Point-to-Point Protocol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）</a:t>
            </a:r>
            <a:r>
              <a:rPr lang="en-US" altLang="zh-CN" b="0" i="0" dirty="0">
                <a:effectLst/>
                <a:latin typeface="Inter"/>
              </a:rPr>
              <a:t> </a:t>
            </a:r>
            <a:r>
              <a:rPr lang="zh-CN" altLang="en-US" b="0" i="0" dirty="0">
                <a:effectLst/>
                <a:latin typeface="Inter"/>
              </a:rPr>
              <a:t>是一种在两台直接相连的节点之间传输数据的链路层协议，用于建立、配置和管理点到点连接，常见于拨号上网、专线连接等场景。</a:t>
            </a:r>
            <a:endParaRPr lang="en-US" altLang="zh-CN" b="0" i="0" dirty="0"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effectLst/>
                <a:latin typeface="Inter"/>
              </a:rPr>
              <a:t>通过 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LCP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（链路控制协议）</a:t>
            </a:r>
            <a:r>
              <a:rPr lang="zh-CN" altLang="en-US" b="0" i="0" dirty="0">
                <a:effectLst/>
                <a:latin typeface="Inter"/>
              </a:rPr>
              <a:t> 协商链路参数（如认证方式、最大传输单元等），完成链路建立；通信结束后终止链路。</a:t>
            </a:r>
            <a:endParaRPr lang="en-US" altLang="zh-CN" b="0" i="0" dirty="0"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可承载多种网络层协议（如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IPX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等），通过 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NCP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（网络控制协议）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 为不同协议单独配置参数。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4044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C077-8DA2-1DCD-57F1-70C3AE918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ABE36B-E41D-DAF7-1AD8-EE2D3BE1F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B0FE65-2EAA-517F-8372-D47F37475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7DEA8A-75BD-8A4A-1029-5CA6C9CFE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888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6448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C2529-3426-4961-4A02-5D995F39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0CEFB2-C7B4-4729-015C-23AB4FFFA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2C8C26-6F07-55B0-35F0-0C15C45EA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  1s【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秒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】 = 1000ms【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毫秒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】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1ms【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毫秒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】 = 1000</a:t>
            </a:r>
            <a:r>
              <a:rPr lang="el-GR" altLang="zh-CN" b="0" i="0" dirty="0">
                <a:solidFill>
                  <a:srgbClr val="4D4D4D"/>
                </a:solidFill>
                <a:effectLst/>
                <a:latin typeface="-apple-system"/>
              </a:rPr>
              <a:t>μ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s【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微秒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】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  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A4C58-8185-FAE1-B07C-F2CCFA955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135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隐蔽站问题</a:t>
            </a:r>
            <a:r>
              <a:rPr lang="zh-CN" altLang="en-US" b="0" i="0" dirty="0">
                <a:effectLst/>
                <a:latin typeface="Inter"/>
              </a:rPr>
              <a:t>：</a:t>
            </a:r>
            <a:br>
              <a:rPr lang="zh-CN" altLang="en-US" b="0" i="0" dirty="0">
                <a:effectLst/>
                <a:latin typeface="Inter"/>
              </a:rPr>
            </a:br>
            <a:r>
              <a:rPr lang="zh-CN" altLang="en-US" b="0" i="0" dirty="0">
                <a:effectLst/>
                <a:latin typeface="Inter"/>
              </a:rPr>
              <a:t>就像三个朋友在不同房间说话，</a:t>
            </a:r>
            <a:r>
              <a:rPr lang="en-US" altLang="zh-CN" b="0" i="0" dirty="0">
                <a:effectLst/>
                <a:latin typeface="Inter"/>
              </a:rPr>
              <a:t>A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C </a:t>
            </a:r>
            <a:r>
              <a:rPr lang="zh-CN" altLang="en-US" b="0" i="0" dirty="0">
                <a:effectLst/>
                <a:latin typeface="Inter"/>
              </a:rPr>
              <a:t>都在和 </a:t>
            </a:r>
            <a:r>
              <a:rPr lang="en-US" altLang="zh-CN" b="0" i="0" dirty="0">
                <a:effectLst/>
                <a:latin typeface="Inter"/>
              </a:rPr>
              <a:t>B </a:t>
            </a:r>
            <a:r>
              <a:rPr lang="zh-CN" altLang="en-US" b="0" i="0" dirty="0">
                <a:effectLst/>
                <a:latin typeface="Inter"/>
              </a:rPr>
              <a:t>聊天，但 </a:t>
            </a:r>
            <a:r>
              <a:rPr lang="en-US" altLang="zh-CN" b="0" i="0" dirty="0">
                <a:effectLst/>
                <a:latin typeface="Inter"/>
              </a:rPr>
              <a:t>A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C </a:t>
            </a:r>
            <a:r>
              <a:rPr lang="zh-CN" altLang="en-US" b="0" i="0" dirty="0">
                <a:effectLst/>
                <a:latin typeface="Inter"/>
              </a:rPr>
              <a:t>互相听不到对方。如果 </a:t>
            </a:r>
            <a:r>
              <a:rPr lang="en-US" altLang="zh-CN" b="0" i="0" dirty="0">
                <a:effectLst/>
                <a:latin typeface="Inter"/>
              </a:rPr>
              <a:t>A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C </a:t>
            </a:r>
            <a:r>
              <a:rPr lang="zh-CN" altLang="en-US" b="0" i="0" dirty="0">
                <a:effectLst/>
                <a:latin typeface="Inter"/>
              </a:rPr>
              <a:t>同时跟 </a:t>
            </a:r>
            <a:r>
              <a:rPr lang="en-US" altLang="zh-CN" b="0" i="0" dirty="0">
                <a:effectLst/>
                <a:latin typeface="Inter"/>
              </a:rPr>
              <a:t>B </a:t>
            </a:r>
            <a:r>
              <a:rPr lang="zh-CN" altLang="en-US" b="0" i="0" dirty="0">
                <a:effectLst/>
                <a:latin typeface="Inter"/>
              </a:rPr>
              <a:t>说话，</a:t>
            </a:r>
            <a:r>
              <a:rPr lang="en-US" altLang="zh-CN" b="0" i="0" dirty="0">
                <a:effectLst/>
                <a:latin typeface="Inter"/>
              </a:rPr>
              <a:t>B </a:t>
            </a:r>
            <a:r>
              <a:rPr lang="zh-CN" altLang="en-US" b="0" i="0" dirty="0">
                <a:effectLst/>
                <a:latin typeface="Inter"/>
              </a:rPr>
              <a:t>会听不清（冲突），但 </a:t>
            </a:r>
            <a:r>
              <a:rPr lang="en-US" altLang="zh-CN" b="0" i="0" dirty="0">
                <a:effectLst/>
                <a:latin typeface="Inter"/>
              </a:rPr>
              <a:t>A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C </a:t>
            </a:r>
            <a:r>
              <a:rPr lang="zh-CN" altLang="en-US" b="0" i="0" dirty="0">
                <a:effectLst/>
                <a:latin typeface="Inter"/>
              </a:rPr>
              <a:t>都不知道对方在说，无法及时停止 </a:t>
            </a:r>
            <a:r>
              <a:rPr lang="en-US" altLang="zh-CN" b="0" i="0" dirty="0">
                <a:effectLst/>
                <a:latin typeface="Inter"/>
              </a:rPr>
              <a:t>——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彼此隐蔽，冲突无法检测</a:t>
            </a:r>
            <a:r>
              <a:rPr lang="zh-CN" altLang="en-US" b="0" i="0" dirty="0">
                <a:effectLst/>
                <a:latin typeface="Inter"/>
              </a:rPr>
              <a:t>。</a:t>
            </a:r>
          </a:p>
          <a:p>
            <a:pPr algn="l"/>
            <a:br>
              <a:rPr lang="zh-CN" altLang="en-US" dirty="0"/>
            </a:b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暴露站问题</a:t>
            </a:r>
            <a:r>
              <a:rPr lang="zh-CN" altLang="en-US" b="0" i="0" dirty="0">
                <a:effectLst/>
                <a:latin typeface="Inter"/>
              </a:rPr>
              <a:t>：</a:t>
            </a:r>
            <a:br>
              <a:rPr lang="zh-CN" altLang="en-US" b="0" i="0" dirty="0">
                <a:effectLst/>
                <a:latin typeface="Inter"/>
              </a:rPr>
            </a:br>
            <a:r>
              <a:rPr lang="en-US" altLang="zh-CN" b="0" i="0" dirty="0">
                <a:effectLst/>
                <a:latin typeface="Inter"/>
              </a:rPr>
              <a:t>A </a:t>
            </a:r>
            <a:r>
              <a:rPr lang="zh-CN" altLang="en-US" b="0" i="0" dirty="0">
                <a:effectLst/>
                <a:latin typeface="Inter"/>
              </a:rPr>
              <a:t>在跟 </a:t>
            </a:r>
            <a:r>
              <a:rPr lang="en-US" altLang="zh-CN" b="0" i="0" dirty="0">
                <a:effectLst/>
                <a:latin typeface="Inter"/>
              </a:rPr>
              <a:t>B </a:t>
            </a:r>
            <a:r>
              <a:rPr lang="zh-CN" altLang="en-US" b="0" i="0" dirty="0">
                <a:effectLst/>
                <a:latin typeface="Inter"/>
              </a:rPr>
              <a:t>说话，</a:t>
            </a:r>
            <a:r>
              <a:rPr lang="en-US" altLang="zh-CN" b="0" i="0" dirty="0">
                <a:effectLst/>
                <a:latin typeface="Inter"/>
              </a:rPr>
              <a:t>C </a:t>
            </a:r>
            <a:r>
              <a:rPr lang="zh-CN" altLang="en-US" b="0" i="0" dirty="0">
                <a:effectLst/>
                <a:latin typeface="Inter"/>
              </a:rPr>
              <a:t>想跟 </a:t>
            </a:r>
            <a:r>
              <a:rPr lang="en-US" altLang="zh-CN" b="0" i="0" dirty="0">
                <a:effectLst/>
                <a:latin typeface="Inter"/>
              </a:rPr>
              <a:t>D </a:t>
            </a:r>
            <a:r>
              <a:rPr lang="zh-CN" altLang="en-US" b="0" i="0" dirty="0">
                <a:effectLst/>
                <a:latin typeface="Inter"/>
              </a:rPr>
              <a:t>说话，但 </a:t>
            </a:r>
            <a:r>
              <a:rPr lang="en-US" altLang="zh-CN" b="0" i="0" dirty="0">
                <a:effectLst/>
                <a:latin typeface="Inter"/>
              </a:rPr>
              <a:t>C </a:t>
            </a:r>
            <a:r>
              <a:rPr lang="zh-CN" altLang="en-US" b="0" i="0" dirty="0">
                <a:effectLst/>
                <a:latin typeface="Inter"/>
              </a:rPr>
              <a:t>能听到 </a:t>
            </a:r>
            <a:r>
              <a:rPr lang="en-US" altLang="zh-CN" b="0" i="0" dirty="0">
                <a:effectLst/>
                <a:latin typeface="Inter"/>
              </a:rPr>
              <a:t>A </a:t>
            </a:r>
            <a:r>
              <a:rPr lang="zh-CN" altLang="en-US" b="0" i="0" dirty="0">
                <a:effectLst/>
                <a:latin typeface="Inter"/>
              </a:rPr>
              <a:t>说话，以为 “大家都在聊，我得等”。但其实 </a:t>
            </a:r>
            <a:r>
              <a:rPr lang="en-US" altLang="zh-CN" b="0" i="0" dirty="0">
                <a:effectLst/>
                <a:latin typeface="Inter"/>
              </a:rPr>
              <a:t>D </a:t>
            </a:r>
            <a:r>
              <a:rPr lang="zh-CN" altLang="en-US" b="0" i="0" dirty="0">
                <a:effectLst/>
                <a:latin typeface="Inter"/>
              </a:rPr>
              <a:t>没在 </a:t>
            </a:r>
            <a:r>
              <a:rPr lang="en-US" altLang="zh-CN" b="0" i="0" dirty="0">
                <a:effectLst/>
                <a:latin typeface="Inter"/>
              </a:rPr>
              <a:t>A </a:t>
            </a:r>
            <a:r>
              <a:rPr lang="zh-CN" altLang="en-US" b="0" i="0" dirty="0">
                <a:effectLst/>
                <a:latin typeface="Inter"/>
              </a:rPr>
              <a:t>的房间，</a:t>
            </a:r>
            <a:r>
              <a:rPr lang="en-US" altLang="zh-CN" b="0" i="0" dirty="0">
                <a:effectLst/>
                <a:latin typeface="Inter"/>
              </a:rPr>
              <a:t>C </a:t>
            </a:r>
            <a:r>
              <a:rPr lang="zh-CN" altLang="en-US" b="0" i="0" dirty="0">
                <a:effectLst/>
                <a:latin typeface="Inter"/>
              </a:rPr>
              <a:t>跟 </a:t>
            </a:r>
            <a:r>
              <a:rPr lang="en-US" altLang="zh-CN" b="0" i="0" dirty="0">
                <a:effectLst/>
                <a:latin typeface="Inter"/>
              </a:rPr>
              <a:t>D </a:t>
            </a:r>
            <a:r>
              <a:rPr lang="zh-CN" altLang="en-US" b="0" i="0" dirty="0">
                <a:effectLst/>
                <a:latin typeface="Inter"/>
              </a:rPr>
              <a:t>说话不会影响 </a:t>
            </a:r>
            <a:r>
              <a:rPr lang="en-US" altLang="zh-CN" b="0" i="0" dirty="0">
                <a:effectLst/>
                <a:latin typeface="Inter"/>
              </a:rPr>
              <a:t>A </a:t>
            </a:r>
            <a:r>
              <a:rPr lang="zh-CN" altLang="en-US" b="0" i="0" dirty="0">
                <a:effectLst/>
                <a:latin typeface="Inter"/>
              </a:rPr>
              <a:t>和 </a:t>
            </a:r>
            <a:r>
              <a:rPr lang="en-US" altLang="zh-CN" b="0" i="0" dirty="0">
                <a:effectLst/>
                <a:latin typeface="Inter"/>
              </a:rPr>
              <a:t>B——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被无关发送 “暴露”，白白浪费发送机会</a:t>
            </a:r>
            <a:r>
              <a:rPr lang="zh-CN" altLang="en-US" b="0" i="0" dirty="0">
                <a:effectLst/>
                <a:latin typeface="Inter"/>
              </a:rPr>
              <a:t>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337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1.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 多径传播与信号干扰导致冲突检测不可靠：</a:t>
            </a:r>
            <a:r>
              <a:rPr lang="zh-CN" altLang="en-US" b="0" i="0" dirty="0">
                <a:effectLst/>
                <a:latin typeface="Inter"/>
              </a:rPr>
              <a:t>当两个信号在接收端因多径效应叠加时，可能无法被识别为 “冲突”，而是被误认为是单一信号的畸变，导致站点无法正确判断是否发生冲突。</a:t>
            </a:r>
            <a:br>
              <a:rPr lang="en-US" altLang="zh-CN" b="0" i="0" dirty="0">
                <a:effectLst/>
                <a:latin typeface="Inter"/>
              </a:rPr>
            </a:br>
            <a:r>
              <a:rPr lang="en-US" altLang="zh-CN" b="0" i="0" dirty="0">
                <a:effectLst/>
                <a:latin typeface="Inter"/>
              </a:rPr>
              <a:t>2.</a:t>
            </a:r>
            <a:r>
              <a:rPr lang="zh-CN" altLang="en-US" b="0" i="0" dirty="0">
                <a:effectLst/>
                <a:latin typeface="Inter"/>
              </a:rPr>
              <a:t> 无线设备的移动会导致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网络拓扑实时变化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:CSMA/CD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的静态假设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(</a:t>
            </a:r>
            <a:r>
              <a:rPr lang="zh-CN" altLang="en-US" b="0" i="0" dirty="0">
                <a:effectLst/>
                <a:latin typeface="Inter"/>
              </a:rPr>
              <a:t>固定拓扑下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)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失效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80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82247-E3AF-5FC7-59CA-4C169F58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016AFA-87A6-9CD3-534B-83F3163FE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C5F702-2186-13D6-AEDB-6E00E1362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问题是不知道传输的方向，看看谁是客户端？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44A6EB-413D-70EC-3D6B-9B340B9C8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1780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C302-7688-006B-68DF-57C504DC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153194-4D8F-99A1-27D9-5499404B2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57A028-8520-2FDB-872E-622F5213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339F03-16EA-8BB1-F58D-967203038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53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2DCA8-DE49-063A-A7BA-C19D1482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F9A316-7C79-E501-6141-8503A8F7E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6F3071-2068-BA7A-CE6D-863CE2912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CF8BD1-CD8A-C81B-AFF1-67BDA09AB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3415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0822-C5A5-3ECC-84D5-7F735CF60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BA7562-13AF-5875-7D7A-09038FAF6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013ED9-A57B-9DEC-03CB-41E5F276D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141387-D9F7-984D-ED02-704A359F0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712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0050-8437-66CD-4598-BFD20BD88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C3B7A9-C067-20D2-A3AB-03EFEC9D9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FBE376-0A23-91F2-1416-5091DA895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D2720D-D6A6-A73D-15C6-41D7B399C7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099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5E2A1-DD0F-BEA7-DAC2-AD9C99785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02CCCF-6D06-449B-F69C-A4F5B3DE1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33E2A5-627F-BAA8-92D7-1B2E2793C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AF187-429B-A27B-BB6D-BB2A27214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8939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B2A26-3323-AFD7-6FA9-CDC631C09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111BDC-53B9-FC6B-A4DB-47747A198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0F4DE7-F726-6976-337E-DF91CEE41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C3443D-C4D7-F145-7771-CBA1E6D66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24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68701-DF26-6324-077F-8CC4CE56B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38FC97-523E-0775-3554-0E863F18E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3878B5-97BD-9F0F-41BD-A51E238E5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第一个包（主动断开方 → 被动方）：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FIN+ACK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包：</a:t>
            </a:r>
            <a:r>
              <a:rPr lang="en-US" altLang="zh-CN" dirty="0"/>
              <a:t>FIN=1</a:t>
            </a:r>
            <a:r>
              <a:rPr lang="zh-CN" altLang="en-US" b="0" i="0" dirty="0">
                <a:effectLst/>
                <a:latin typeface="Inter"/>
              </a:rPr>
              <a:t>（请求断开连接），</a:t>
            </a:r>
            <a:r>
              <a:rPr lang="en-US" altLang="zh-CN" dirty="0"/>
              <a:t>ACK=1</a:t>
            </a:r>
            <a:r>
              <a:rPr lang="zh-CN" altLang="en-US" b="0" i="0" dirty="0">
                <a:effectLst/>
                <a:latin typeface="Inter"/>
              </a:rPr>
              <a:t>（确认之前接收的数据）</a:t>
            </a:r>
            <a:endParaRPr lang="zh-CN" alt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第二个包（被动方 → 主动断开方）：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ACK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包：</a:t>
            </a:r>
            <a:r>
              <a:rPr lang="en-US" altLang="zh-CN" dirty="0"/>
              <a:t>ACK=1</a:t>
            </a:r>
            <a:r>
              <a:rPr lang="zh-CN" altLang="en-US" b="0" i="0" dirty="0">
                <a:effectLst/>
                <a:latin typeface="Inter"/>
              </a:rPr>
              <a:t>（确认收到 </a:t>
            </a:r>
            <a:r>
              <a:rPr lang="en-US" altLang="zh-CN" b="0" i="0" dirty="0">
                <a:effectLst/>
                <a:latin typeface="Inter"/>
              </a:rPr>
              <a:t>FIN </a:t>
            </a:r>
            <a:r>
              <a:rPr lang="zh-CN" altLang="en-US" b="0" i="0" dirty="0">
                <a:effectLst/>
                <a:latin typeface="Inter"/>
              </a:rPr>
              <a:t>请求），</a:t>
            </a:r>
            <a:r>
              <a:rPr lang="en-US" altLang="zh-CN" dirty="0"/>
              <a:t>FIN=0</a:t>
            </a:r>
            <a:r>
              <a:rPr lang="zh-CN" altLang="en-US" b="0" i="0" dirty="0">
                <a:effectLst/>
                <a:latin typeface="Inter"/>
              </a:rPr>
              <a:t>（尚未准备好断开）</a:t>
            </a:r>
            <a:endParaRPr lang="zh-CN" alt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第三个包（被动方 → 主动断开方）：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FIN+ACK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包：</a:t>
            </a:r>
            <a:r>
              <a:rPr lang="zh-CN" altLang="en-US" b="0" i="0" dirty="0">
                <a:effectLst/>
                <a:latin typeface="Inter"/>
              </a:rPr>
              <a:t>被动方完成数据发送，准备断开</a:t>
            </a:r>
            <a:endParaRPr lang="zh-CN" alt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第四个包（主动断开方 → 被动方）：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ACK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包：</a:t>
            </a:r>
            <a:r>
              <a:rPr lang="en-US" altLang="zh-CN" dirty="0"/>
              <a:t>ACK=1</a:t>
            </a:r>
            <a:r>
              <a:rPr lang="zh-CN" altLang="en-US" b="0" i="0" dirty="0">
                <a:effectLst/>
                <a:latin typeface="Inter"/>
              </a:rPr>
              <a:t>（确认被动方的 </a:t>
            </a:r>
            <a:r>
              <a:rPr lang="en-US" altLang="zh-CN" b="0" i="0" dirty="0">
                <a:effectLst/>
                <a:latin typeface="Inter"/>
              </a:rPr>
              <a:t>FIN</a:t>
            </a:r>
            <a:r>
              <a:rPr lang="zh-CN" altLang="en-US" b="0" i="0" dirty="0">
                <a:effectLst/>
                <a:latin typeface="Inter"/>
              </a:rPr>
              <a:t>，连接正式断开），</a:t>
            </a:r>
            <a:r>
              <a:rPr lang="en-US" altLang="zh-CN" dirty="0"/>
              <a:t>FIN=0</a:t>
            </a:r>
            <a:endParaRPr lang="zh-CN" alt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FD674-7607-D84F-8F0B-6997E9643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7964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260C8-BD9C-73BC-F945-C07FB5BC0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703A99-A392-BEDC-992D-9E936359E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94E938-A9A1-1A80-4E70-2D8BE98C9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第一个包（主动断开方 → 被动方）：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FIN+ACK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包：</a:t>
            </a:r>
            <a:r>
              <a:rPr lang="en-US" altLang="zh-CN" dirty="0"/>
              <a:t>FIN=1</a:t>
            </a:r>
            <a:r>
              <a:rPr lang="zh-CN" altLang="en-US" b="0" i="0" dirty="0">
                <a:effectLst/>
                <a:latin typeface="Inter"/>
              </a:rPr>
              <a:t>（请求断开连接），</a:t>
            </a:r>
            <a:r>
              <a:rPr lang="en-US" altLang="zh-CN" dirty="0"/>
              <a:t>ACK=1</a:t>
            </a:r>
            <a:r>
              <a:rPr lang="zh-CN" altLang="en-US" b="0" i="0" dirty="0">
                <a:effectLst/>
                <a:latin typeface="Inter"/>
              </a:rPr>
              <a:t>（确认之前接收的数据）</a:t>
            </a:r>
            <a:endParaRPr lang="zh-CN" alt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第二个包（被动方 → 主动断开方）：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ACK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包：</a:t>
            </a:r>
            <a:r>
              <a:rPr lang="en-US" altLang="zh-CN" dirty="0"/>
              <a:t>ACK=1</a:t>
            </a:r>
            <a:r>
              <a:rPr lang="zh-CN" altLang="en-US" b="0" i="0" dirty="0">
                <a:effectLst/>
                <a:latin typeface="Inter"/>
              </a:rPr>
              <a:t>（确认收到 </a:t>
            </a:r>
            <a:r>
              <a:rPr lang="en-US" altLang="zh-CN" b="0" i="0" dirty="0">
                <a:effectLst/>
                <a:latin typeface="Inter"/>
              </a:rPr>
              <a:t>FIN </a:t>
            </a:r>
            <a:r>
              <a:rPr lang="zh-CN" altLang="en-US" b="0" i="0" dirty="0">
                <a:effectLst/>
                <a:latin typeface="Inter"/>
              </a:rPr>
              <a:t>请求），</a:t>
            </a:r>
            <a:r>
              <a:rPr lang="en-US" altLang="zh-CN" dirty="0"/>
              <a:t>FIN=0</a:t>
            </a:r>
            <a:r>
              <a:rPr lang="zh-CN" altLang="en-US" b="0" i="0" dirty="0">
                <a:effectLst/>
                <a:latin typeface="Inter"/>
              </a:rPr>
              <a:t>（尚未准备好断开）</a:t>
            </a:r>
            <a:endParaRPr lang="zh-CN" alt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第三个包（被动方 → 主动断开方）：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FIN+ACK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包：</a:t>
            </a:r>
            <a:r>
              <a:rPr lang="zh-CN" altLang="en-US" b="0" i="0" dirty="0">
                <a:effectLst/>
                <a:latin typeface="Inter"/>
              </a:rPr>
              <a:t>被动方完成数据发送，准备断开</a:t>
            </a:r>
            <a:endParaRPr lang="zh-CN" alt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第四个包（主动断开方 → 被动方）：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ACK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包：</a:t>
            </a:r>
            <a:r>
              <a:rPr lang="en-US" altLang="zh-CN" dirty="0"/>
              <a:t>ACK=1</a:t>
            </a:r>
            <a:r>
              <a:rPr lang="zh-CN" altLang="en-US" b="0" i="0" dirty="0">
                <a:effectLst/>
                <a:latin typeface="Inter"/>
              </a:rPr>
              <a:t>（确认被动方的 </a:t>
            </a:r>
            <a:r>
              <a:rPr lang="en-US" altLang="zh-CN" b="0" i="0" dirty="0">
                <a:effectLst/>
                <a:latin typeface="Inter"/>
              </a:rPr>
              <a:t>FIN</a:t>
            </a:r>
            <a:r>
              <a:rPr lang="zh-CN" altLang="en-US" b="0" i="0" dirty="0">
                <a:effectLst/>
                <a:latin typeface="Inter"/>
              </a:rPr>
              <a:t>，连接正式断开），</a:t>
            </a:r>
            <a:r>
              <a:rPr lang="en-US" altLang="zh-CN" dirty="0"/>
              <a:t>FIN=0</a:t>
            </a:r>
            <a:endParaRPr lang="zh-CN" alt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307B62-F870-40FA-F74A-5726CB825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989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BBF21-B902-E483-C5AA-3F68F2717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126E93-1A21-D2B9-26CD-367CDC5FF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8B05AF-72FF-0561-821D-A0501A9EA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15903F-B117-D768-4241-1B80A9F6A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2672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A5F2-130C-5833-B7DE-DBBE14419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53A41C-C966-DCDC-58B7-EC99B0136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9855BD-0C70-9337-AB15-357CE0E6D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TCP</a:t>
            </a:r>
            <a:r>
              <a:rPr kumimoji="1" lang="zh-CN" altLang="en-US" dirty="0"/>
              <a:t>头部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57264A-06A2-490D-F2BD-C2498BBB2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4535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7BF56-753B-119D-A695-140C1B815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42ED2C-A22C-9DEE-BBAD-ADA44D0FE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922BE0-56C8-DF7E-A681-61AF9051E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TCP</a:t>
            </a:r>
            <a:r>
              <a:rPr kumimoji="1" lang="zh-CN" altLang="en-US" dirty="0"/>
              <a:t>头部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5E9C4-7826-C39F-DF77-B5DA497AC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9970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7D67F-6263-C7B4-1C6A-A5B60E2D8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EE426B-7A6E-1D3A-FF4C-C99B62947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BB7FE2-B877-D551-300A-F24EC391A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TCP</a:t>
            </a:r>
            <a:r>
              <a:rPr kumimoji="1" lang="zh-CN" altLang="en-US" dirty="0"/>
              <a:t>头部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BBB51-D3C6-F3B3-79FF-4A7D1BEA0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5400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3A49C-4F41-AF3F-20F6-E1A436C3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5C98BF-83C3-5A3A-2889-1FDBDBF88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79F3C6-FCC0-BD99-454B-6F7F1D234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7D3FA3-4DE3-1BA2-A1EE-0CF0F1C6B0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5900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40A5E-A216-D600-1529-39B83E535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F68CE-3055-7E92-ABAA-EA3C71642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3A3CF6-4AC7-652A-C212-717F33479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DDDDDA-1AE1-A76F-FFA9-FF90F5882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616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369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5352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972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006A-242D-145A-7342-49CFF5737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F1F2AE-9119-BBA9-8F24-30308ED16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069713-CDF4-D49A-C8A5-D44BFA8B6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C664DB-AE52-78CF-3E02-797EB9263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184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个字节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939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颜色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5144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srgbClr val="000000"/>
                </a:solidFill>
                <a:effectLst/>
                <a:latin typeface="Comic Sans MS Bold"/>
              </a:rPr>
              <a:t>IP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地址全程有效，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Comic Sans MS Bold"/>
              </a:rPr>
              <a:t>MAC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地址只在一个子网内有效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280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模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2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除法中，余数的位数是固定的，</a:t>
            </a:r>
            <a:r>
              <a:rPr lang="zh-CN" altLang="en-US" b="0" i="0" dirty="0">
                <a:effectLst/>
                <a:latin typeface="Inter"/>
              </a:rPr>
              <a:t>若除数为 </a:t>
            </a:r>
            <a:r>
              <a:rPr lang="en-US" altLang="zh-CN" b="0" i="0" dirty="0">
                <a:effectLst/>
                <a:latin typeface="Inter"/>
              </a:rPr>
              <a:t>r</a:t>
            </a:r>
            <a:r>
              <a:rPr lang="zh-CN" altLang="en-US" b="0" i="0" dirty="0">
                <a:effectLst/>
                <a:latin typeface="Inter"/>
              </a:rPr>
              <a:t>位（对应多项式次数为 </a:t>
            </a:r>
            <a:r>
              <a:rPr lang="en-US" altLang="zh-CN" b="0" i="0" dirty="0">
                <a:effectLst/>
                <a:latin typeface="Inter"/>
              </a:rPr>
              <a:t>r-1</a:t>
            </a:r>
            <a:r>
              <a:rPr lang="zh-CN" altLang="en-US" b="0" i="0" dirty="0">
                <a:effectLst/>
                <a:latin typeface="Inter"/>
              </a:rPr>
              <a:t>），则余数为</a:t>
            </a:r>
            <a:r>
              <a:rPr lang="en-US" altLang="zh-CN" b="0" i="0" dirty="0">
                <a:effectLst/>
                <a:latin typeface="Inter"/>
              </a:rPr>
              <a:t>(r-1)</a:t>
            </a:r>
            <a:r>
              <a:rPr lang="zh-CN" altLang="en-US" b="0" i="0" dirty="0">
                <a:effectLst/>
                <a:latin typeface="Inter"/>
              </a:rPr>
              <a:t>位。</a:t>
            </a:r>
            <a:br>
              <a:rPr lang="en-US" altLang="zh-CN" b="0" i="0" dirty="0">
                <a:effectLst/>
                <a:latin typeface="Inter"/>
              </a:rPr>
            </a:br>
            <a:r>
              <a:rPr lang="zh-CN" altLang="en-US" b="0" i="0" dirty="0">
                <a:effectLst/>
                <a:latin typeface="Inter"/>
              </a:rPr>
              <a:t>模 </a:t>
            </a:r>
            <a:r>
              <a:rPr lang="en-US" altLang="zh-CN" b="0" i="0" dirty="0">
                <a:effectLst/>
                <a:latin typeface="Inter"/>
              </a:rPr>
              <a:t>2 </a:t>
            </a:r>
            <a:r>
              <a:rPr lang="zh-CN" altLang="en-US" b="0" i="0" dirty="0">
                <a:effectLst/>
                <a:latin typeface="Inter"/>
              </a:rPr>
              <a:t>除法的竖式运算与普通除法类似，但有两个关键规则：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每次只比较当前被除数的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zh-CN" altLang="en-US" b="1" i="1" dirty="0">
                <a:solidFill>
                  <a:srgbClr val="000000"/>
                </a:solidFill>
                <a:effectLst/>
                <a:latin typeface="Inter"/>
              </a:rPr>
              <a:t>最高位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是否为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：只要最高位是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，无论前面是否有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，都可以用除数进行异或（减法）运算。</a:t>
            </a: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余数的位数必须始终与除数的位数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zh-CN" altLang="en-US" b="1" i="1" dirty="0">
                <a:solidFill>
                  <a:srgbClr val="000000"/>
                </a:solidFill>
                <a:effectLst/>
                <a:latin typeface="Inter"/>
              </a:rPr>
              <a:t>保持一致或少 </a:t>
            </a:r>
            <a:r>
              <a:rPr lang="en-US" altLang="zh-CN" b="1" i="1" dirty="0">
                <a:solidFill>
                  <a:srgbClr val="000000"/>
                </a:solidFill>
                <a:effectLst/>
                <a:latin typeface="Inter"/>
              </a:rPr>
              <a:t>1 </a:t>
            </a:r>
            <a:r>
              <a:rPr lang="zh-CN" altLang="en-US" b="1" i="1" dirty="0">
                <a:solidFill>
                  <a:srgbClr val="000000"/>
                </a:solidFill>
                <a:effectLst/>
                <a:latin typeface="Inter"/>
              </a:rPr>
              <a:t>位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Inter"/>
              </a:rPr>
              <a:t>，通过补前导零维持位数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622C7-D9B9-4694-9091-01FBAC18674B}" type="slidenum">
              <a:rPr lang="en-US" altLang="zh-CN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95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5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6C4DF-175D-401A-A56A-4D87E87C721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F8333-E37F-4CEA-8B59-426D3FDCAC5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0E15E-A414-4B64-A484-67ED09DB4B3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5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6C4DF-175D-401A-A56A-4D87E87C7217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4820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1"/>
            <a:ext cx="8001000" cy="891952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</p:spPr>
        <p:txBody>
          <a:bodyPr/>
          <a:lstStyle>
            <a:lvl1pPr marL="469900" indent="-469900">
              <a:buFont typeface="Wingdings" panose="05000000000000000000" pitchFamily="2" charset="2"/>
              <a:buChar char="u"/>
              <a:defRPr sz="280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defRPr>
            </a:lvl1pPr>
            <a:lvl2pPr marL="908050" indent="-436880">
              <a:buFont typeface="Wingdings" panose="05000000000000000000" pitchFamily="2" charset="2"/>
              <a:buChar char="Ø"/>
              <a:defRPr sz="240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defRPr>
            </a:lvl2pPr>
            <a:lvl3pPr>
              <a:defRPr sz="220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defRPr>
            </a:lvl3pPr>
            <a:lvl4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4pPr>
            <a:lvl5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4200" y="6381750"/>
            <a:ext cx="2895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81750"/>
            <a:ext cx="1981200" cy="3397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CBDD671F-4EE7-4F69-97CA-8F2CAD22F49F}" type="slidenum">
              <a:rPr lang="en-US" altLang="zh-CN"/>
              <a:t>‹#›</a:t>
            </a:fld>
            <a:r>
              <a:rPr lang="zh-CN" altLang="en-US"/>
              <a:t>页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8322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E45ED-2A71-4493-9A0C-3EAEFE415E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7756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97C6D-91D0-435F-9405-6A544C23FC1E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274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99CD1-358A-4906-8B1F-9A1617782700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291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2C63B-9832-48F8-8314-865C53844585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7735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98922-87DE-4AC7-82B3-019BFF51F76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411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F8FD6-6A6B-45E0-9F9F-CF680D0F43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30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1"/>
            <a:ext cx="8001000" cy="891952"/>
          </a:xfrm>
        </p:spPr>
        <p:txBody>
          <a:bodyPr/>
          <a:lstStyle>
            <a:lvl1pPr>
              <a:defRPr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69900" indent="-469900">
              <a:buFont typeface="Wingdings" panose="05000000000000000000" pitchFamily="2" charset="2"/>
              <a:buChar char="u"/>
              <a:defRPr sz="280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defRPr>
            </a:lvl1pPr>
            <a:lvl2pPr marL="908050" indent="-436880">
              <a:buFont typeface="Wingdings" panose="05000000000000000000" pitchFamily="2" charset="2"/>
              <a:buChar char="Ø"/>
              <a:defRPr sz="240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defRPr>
            </a:lvl2pPr>
            <a:lvl3pPr>
              <a:defRPr sz="220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defRPr>
            </a:lvl3pPr>
            <a:lvl4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4pPr>
            <a:lvl5pPr>
              <a:defRPr>
                <a:latin typeface="Times New Roman" panose="02020503050405090304" pitchFamily="18" charset="0"/>
                <a:cs typeface="Times New Roman" panose="0202050305040509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4200" y="6381750"/>
            <a:ext cx="2895600" cy="3397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381750"/>
            <a:ext cx="1981200" cy="3397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</a:t>
            </a:r>
            <a:fld id="{CBDD671F-4EE7-4F69-97CA-8F2CAD22F49F}" type="slidenum">
              <a:rPr lang="en-US" altLang="zh-CN"/>
              <a:t>‹#›</a:t>
            </a:fld>
            <a:r>
              <a:rPr lang="zh-CN" altLang="en-US"/>
              <a:t>页</a:t>
            </a:r>
            <a:endParaRPr lang="en-US" altLang="zh-C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8AD82-DF2D-46D0-8B6B-8870704E9AE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3193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F8333-E37F-4CEA-8B59-426D3FDCAC56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531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0E15E-A414-4B64-A484-67ED09DB4B3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20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28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E45ED-2A71-4493-9A0C-3EAEFE415E6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79FB7E-F93F-FF04-4FC7-ED05CAE76956}"/>
              </a:ext>
            </a:extLst>
          </p:cNvPr>
          <p:cNvSpPr txBox="1"/>
          <p:nvPr userDrawn="1"/>
        </p:nvSpPr>
        <p:spPr>
          <a:xfrm>
            <a:off x="2236304" y="1272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97C6D-91D0-435F-9405-6A544C23FC1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99CD1-358A-4906-8B1F-9A161778270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2C63B-9832-48F8-8314-865C5384458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98922-87DE-4AC7-82B3-019BFF51F76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F8FD6-6A6B-45E0-9F9F-CF680D0F431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8AD82-DF2D-46D0-8B6B-8870704E9AE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188" y="1196975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188" y="6308725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36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>
              <a:defRPr/>
            </a:pPr>
            <a:r>
              <a:rPr lang="en-US" altLang="zh-CN"/>
              <a:t>2020</a:t>
            </a:r>
            <a:r>
              <a:rPr lang="zh-CN" altLang="en-US"/>
              <a:t>年秋</a:t>
            </a:r>
            <a:endParaRPr lang="en-US" altLang="zh-CN"/>
          </a:p>
        </p:txBody>
      </p:sp>
      <p:sp>
        <p:nvSpPr>
          <p:cNvPr id="65536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b="0"/>
            </a:lvl1pPr>
          </a:lstStyle>
          <a:p>
            <a:pPr>
              <a:defRPr/>
            </a:pPr>
            <a:r>
              <a:rPr lang="zh-CN" altLang="en-US"/>
              <a:t>计算机网络，物理层</a:t>
            </a:r>
            <a:endParaRPr lang="en-US" altLang="zh-CN"/>
          </a:p>
        </p:txBody>
      </p:sp>
      <p:sp>
        <p:nvSpPr>
          <p:cNvPr id="65536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>
              <a:defRPr/>
            </a:pPr>
            <a:fld id="{B2DA4FE5-257E-41C2-B67C-EB9BE9F88C79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1560" y="692696"/>
            <a:ext cx="7958137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11560" y="644482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36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497" y="6488862"/>
            <a:ext cx="1981200" cy="259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>
              <a:defRPr/>
            </a:pPr>
            <a:fld id="{B2DA4FE5-257E-41C2-B67C-EB9BE9F88C7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721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accent2"/>
                </a:solidFill>
                <a:latin typeface="楷体" pitchFamily="49" charset="-122"/>
                <a:ea typeface="楷体" pitchFamily="49" charset="-122"/>
              </a:rPr>
              <a:t>计算机网络</a:t>
            </a:r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099" name="副标题 2"/>
          <p:cNvSpPr>
            <a:spLocks noGrp="1"/>
          </p:cNvSpPr>
          <p:nvPr>
            <p:ph type="subTitle" idx="1"/>
          </p:nvPr>
        </p:nvSpPr>
        <p:spPr>
          <a:xfrm>
            <a:off x="10864" y="3119935"/>
            <a:ext cx="9144000" cy="769441"/>
          </a:xfrm>
        </p:spPr>
        <p:txBody>
          <a:bodyPr wrap="square">
            <a:spAutoFit/>
          </a:bodyPr>
          <a:lstStyle/>
          <a:p>
            <a:pPr algn="ctr">
              <a:buSzPct val="85000"/>
              <a:buFont typeface="ZapfDingbats"/>
              <a:buNone/>
              <a:defRPr/>
            </a:pPr>
            <a:r>
              <a:rPr lang="zh-CN" altLang="en-US" sz="4400" b="1" kern="1200" dirty="0">
                <a:latin typeface="楷体" pitchFamily="49" charset="-122"/>
                <a:ea typeface="楷体" pitchFamily="49" charset="-122"/>
              </a:rPr>
              <a:t>习题课（第</a:t>
            </a:r>
            <a:r>
              <a:rPr lang="en-US" altLang="zh-CN" sz="4400" b="1" kern="1200" dirty="0">
                <a:latin typeface="楷体" pitchFamily="49" charset="-122"/>
                <a:ea typeface="楷体" pitchFamily="49" charset="-122"/>
              </a:rPr>
              <a:t>4-7</a:t>
            </a:r>
            <a:r>
              <a:rPr lang="zh-CN" altLang="en-US" sz="4400" b="1" kern="1200" dirty="0">
                <a:latin typeface="楷体" pitchFamily="49" charset="-122"/>
                <a:ea typeface="楷体" pitchFamily="49" charset="-122"/>
              </a:rPr>
              <a:t>章）</a:t>
            </a:r>
            <a:endParaRPr lang="zh-CN" altLang="en-US" sz="4400" b="1" kern="1200" dirty="0">
              <a:latin typeface="Times New Roman" panose="02020503050405090304" pitchFamily="18" charset="0"/>
              <a:ea typeface="楷体" pitchFamily="49" charset="-122"/>
              <a:cs typeface="Times New Roman" panose="02020503050405090304" pitchFamily="18" charset="0"/>
            </a:endParaRPr>
          </a:p>
        </p:txBody>
      </p:sp>
      <p:pic>
        <p:nvPicPr>
          <p:cNvPr id="4100" name="Picture 5" descr="BU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9"/>
          <p:cNvSpPr txBox="1">
            <a:spLocks noChangeArrowheads="1"/>
          </p:cNvSpPr>
          <p:nvPr/>
        </p:nvSpPr>
        <p:spPr bwMode="auto">
          <a:xfrm>
            <a:off x="0" y="4797152"/>
            <a:ext cx="91440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  <a:buSzPct val="85000"/>
              <a:buFont typeface="ZapfDingbats"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网络空间安全学院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buSzPct val="85000"/>
              <a:buFont typeface="ZapfDingbats"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韩东岐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buSzPct val="85000"/>
              <a:buFont typeface="ZapfDingbats"/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2025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"/>
    </mc:Choice>
    <mc:Fallback xmlns="">
      <p:transition spd="slow" advTm="99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026D8-570F-BF84-6071-B5EDA5B1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D3E7330-75AC-3DD6-C12C-A098C8C9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41452"/>
            <a:ext cx="5816062" cy="3811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895855-7584-660C-67BF-272F4192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B9A44-9925-9E2C-358F-AC38175F777D}"/>
              </a:ext>
            </a:extLst>
          </p:cNvPr>
          <p:cNvSpPr txBox="1"/>
          <p:nvPr/>
        </p:nvSpPr>
        <p:spPr>
          <a:xfrm>
            <a:off x="536724" y="836712"/>
            <a:ext cx="8020422" cy="1156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、关于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，回答下列问题：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）某网络的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子网掩码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255.255.240.0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，问该网络有多少个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地址，最多能够连接多少台主机（包括路由器）？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A1A7FC0-DE59-E4B0-6795-D72097CC6C38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9C96D5-FDD0-F804-C197-D430C89F4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297797"/>
            <a:ext cx="6192688" cy="400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B76FC3-710C-B96D-81E6-A5DB1DA28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092" y="2748305"/>
            <a:ext cx="6242324" cy="3948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1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90D0-8F8F-4BBD-6063-104A0137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51B68D-0DC0-3460-987C-734DFA279DFD}"/>
              </a:ext>
            </a:extLst>
          </p:cNvPr>
          <p:cNvSpPr txBox="1"/>
          <p:nvPr/>
        </p:nvSpPr>
        <p:spPr>
          <a:xfrm>
            <a:off x="536724" y="836712"/>
            <a:ext cx="8020422" cy="1156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、关于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地址，回答下列问题：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）某网络的子网掩码为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255.255.240.0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，问该网络有多少个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地址，最多能够连接多少台主机（包括路由器）？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449B588-49C4-E610-D418-9A21A49F8EDA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65357E-8C8D-BADC-4036-0AB40DE32136}"/>
              </a:ext>
            </a:extLst>
          </p:cNvPr>
          <p:cNvSpPr txBox="1"/>
          <p:nvPr/>
        </p:nvSpPr>
        <p:spPr>
          <a:xfrm>
            <a:off x="467544" y="3789040"/>
            <a:ext cx="8424936" cy="910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）主机号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位，地址数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2000" kern="1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=4096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，最多可连接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4094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台主机（路由器）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2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883D9-D96A-FF75-27E1-03A505005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66372D-ED4F-0474-63C1-BEB990A1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0D5BE7-827E-C5F1-3044-D362AAFAE940}"/>
              </a:ext>
            </a:extLst>
          </p:cNvPr>
          <p:cNvSpPr txBox="1"/>
          <p:nvPr/>
        </p:nvSpPr>
        <p:spPr>
          <a:xfrm>
            <a:off x="536724" y="836712"/>
            <a:ext cx="8020422" cy="1913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、关于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地址，回答下列问题：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）某网络的子网掩码为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255.255.240.0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，问该网络有多少个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地址，最多能够连接多少台主机（包括路由器）？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）网络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192.168.10.0/18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要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划分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个同样大小的子网，子网掩码是什么？每个子网中有多少个可分配地址？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CD078C0-35FF-F13E-70BF-E3D896C7D5AA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AE988C-14F7-7303-04EC-7DE68F60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24" y="2750056"/>
            <a:ext cx="5730969" cy="357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169D0C-E895-1C61-7E86-FCF0DE2B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208" y="2795610"/>
            <a:ext cx="5320823" cy="3482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F8A9C-B81A-5FEC-621E-4C631632E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934CFB7-79FE-0011-A762-9ACA1DCDDB4E}"/>
              </a:ext>
            </a:extLst>
          </p:cNvPr>
          <p:cNvSpPr txBox="1"/>
          <p:nvPr/>
        </p:nvSpPr>
        <p:spPr>
          <a:xfrm>
            <a:off x="536724" y="836712"/>
            <a:ext cx="8020422" cy="236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、关于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地址，回答下列问题：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）某网络的子网掩码为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255.255.240.0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，问该网络有多少个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地址，最多能够连接多少台主机（包括路由器）？</a:t>
            </a: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）网络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192.168.10.0/18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要划分出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个同样大小的子网，子网掩码是什么？每个子网中有多少个可分配地址？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D574715-BECB-C2C0-C6A7-5E79AB4989C4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06D3B1-5224-BE6C-2EE4-688454C63152}"/>
              </a:ext>
            </a:extLst>
          </p:cNvPr>
          <p:cNvSpPr txBox="1"/>
          <p:nvPr/>
        </p:nvSpPr>
        <p:spPr>
          <a:xfrm>
            <a:off x="467544" y="3789040"/>
            <a:ext cx="8424936" cy="197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）主机号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位，地址数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2000" kern="1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=4096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，最多可连接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4094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台主机（路由器）</a:t>
            </a:r>
            <a:b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）需要分成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=8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个子网，子网的网络号为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18+3=21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位，子网掩码是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/21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255.255.248.0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；主机号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位，地址数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2000" kern="1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=2048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，可分配地址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2046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1055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23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63F59-1E27-9535-3473-5D95B7B59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B318F4-B78F-CD42-3C1B-A019406E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14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C8FC1A-B906-A975-4B88-5D72A9A11962}"/>
              </a:ext>
            </a:extLst>
          </p:cNvPr>
          <p:cNvSpPr txBox="1"/>
          <p:nvPr/>
        </p:nvSpPr>
        <p:spPr>
          <a:xfrm>
            <a:off x="536724" y="836712"/>
            <a:ext cx="8020422" cy="222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、关于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地址，回答下列问题：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）将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100.25.32.0/20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划分为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个子网，若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全部地址都划分完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最大的子网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有多少个可分配地址？最大的子网中可分配给主机使用的最小地址和最大地址是什么？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Wireshark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捕获到一个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包中的目的地址是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D2.1F.24.8B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，写出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点分十进制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形式的地址。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E7269C2-016D-A59C-4669-504815624B36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FA0CF3-1E70-EE04-57C8-77D908D2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57833"/>
            <a:ext cx="4752528" cy="3327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31F3E2-4811-4EF0-EC90-63EA693D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23" y="3093416"/>
            <a:ext cx="4953074" cy="3285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4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93D1C-8ECD-6881-D3C0-7FCC28820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32103-5471-9929-7552-751FD400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03336A-E219-CCB9-BDEF-3C2CA9ABD5CB}"/>
              </a:ext>
            </a:extLst>
          </p:cNvPr>
          <p:cNvSpPr txBox="1"/>
          <p:nvPr/>
        </p:nvSpPr>
        <p:spPr>
          <a:xfrm>
            <a:off x="536724" y="836712"/>
            <a:ext cx="8020422" cy="222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、关于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地址，回答下列问题：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）将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100.25.32.0/20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划分为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个子网，若全部地址都划分完，最大的子网有多少个可分配地址？最大的子网中可分配给主机使用的最小地址和最大地址是什么？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Wireshark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捕获到一个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包中的目的地址是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D2.1F.24.8B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，写出点分十进制形式的地址。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9ABB4F-B20D-CCF3-0134-E686DE1571C9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524C83-C1FD-8AD2-6B58-A3B50B0D94D5}"/>
              </a:ext>
            </a:extLst>
          </p:cNvPr>
          <p:cNvSpPr txBox="1"/>
          <p:nvPr/>
        </p:nvSpPr>
        <p:spPr>
          <a:xfrm>
            <a:off x="467544" y="3789040"/>
            <a:ext cx="8424936" cy="2344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个子网的主机号位数分别为：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，最大的子网主机号为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位，可分配地址数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2000" kern="1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-2=2046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kern="100" dirty="0">
              <a:solidFill>
                <a:srgbClr val="C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最小地址：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100.25.32.1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，最大地址：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100.25.39.254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210.31.36.139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1055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21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79B70-73D3-4CD7-253E-679E70A6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DD36AA-F6A2-686E-9A5D-E9349872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16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8EE18B-545A-D170-B83A-B40FB0B071B1}"/>
              </a:ext>
            </a:extLst>
          </p:cNvPr>
          <p:cNvSpPr txBox="1"/>
          <p:nvPr/>
        </p:nvSpPr>
        <p:spPr>
          <a:xfrm>
            <a:off x="536724" y="836712"/>
            <a:ext cx="80204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、关于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地址，回答下列问题：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）某网络的子网掩码为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255.255.240.0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，问该网络有多少个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地址，最多能够连接多少台主机（包括路由器）？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）网络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192.168.10.0/18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要划分出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个同样大小的子网，子网掩码是什么？每个子网中有多少个可分配地址？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）将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100.25.32.0/20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划分为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个子网，若全部地址都划分完，最大的子网有多少个可分配地址？最大的子网中可分配给主机使用的最小地址和最大地址是什么？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Wireshark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捕获到一个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包中的目的地址是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D2.1F.24.8B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，写出点分十进制形式的地址。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F9F24D2-C4D1-A42C-9F58-D41F2DB73431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80A27D-52FD-C5CB-FBC9-FF79219BD74D}"/>
              </a:ext>
            </a:extLst>
          </p:cNvPr>
          <p:cNvSpPr txBox="1"/>
          <p:nvPr/>
        </p:nvSpPr>
        <p:spPr>
          <a:xfrm>
            <a:off x="467036" y="4070501"/>
            <a:ext cx="8424936" cy="238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）主机号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位，地址数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2000" kern="1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=4096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，最多可连接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4094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台主机（路由器）</a:t>
            </a:r>
            <a:b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）需要分成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kern="1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=8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个子网，子网的网络号为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18+3=21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位，子网掩码是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/21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，即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255.255.248.0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；主机号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位，地址数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2000" kern="1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=2048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，可分配地址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2046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endParaRPr lang="en-US" altLang="zh-CN" sz="2000" kern="100" dirty="0">
              <a:solidFill>
                <a:srgbClr val="C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个子网的主机号位数分别为：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，最大的子网主机号为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位，可分配地址数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=2</a:t>
            </a:r>
            <a:r>
              <a:rPr lang="en-US" altLang="zh-CN" sz="2000" kern="1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-2=2046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kern="100" dirty="0">
              <a:solidFill>
                <a:srgbClr val="C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最小地址：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100.25.32.1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，最大地址：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100.25.39.254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210.31.36.139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C15160-3DE8-04AD-7D60-1B141D141E37}"/>
              </a:ext>
            </a:extLst>
          </p:cNvPr>
          <p:cNvSpPr txBox="1"/>
          <p:nvPr/>
        </p:nvSpPr>
        <p:spPr>
          <a:xfrm>
            <a:off x="130832" y="391999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39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41C29-916F-54F3-76FA-500992B3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A1A126-1077-C503-BDF8-9B65F449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17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A38863-2E9F-8CFE-A714-9452AE6D200D}"/>
              </a:ext>
            </a:extLst>
          </p:cNvPr>
          <p:cNvSpPr txBox="1"/>
          <p:nvPr/>
        </p:nvSpPr>
        <p:spPr>
          <a:xfrm>
            <a:off x="536724" y="836712"/>
            <a:ext cx="8020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、某公司（网络地址为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145.100.64.0/23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）有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三个子网，各子网内主机（及路由器）的总数分别为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台，按照最小够用原则对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顺序划分网络地址，请写出每个子网的网络地址、子网掩码、广播地址。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693BB3F-E519-D639-D7AD-67E54B690537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427157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3210C-1F6F-2F39-0A95-2D3854369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5D660C-6E67-147D-4D06-2B957D0C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18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0FEABC-12AD-8269-B0DA-6FAF21C33689}"/>
              </a:ext>
            </a:extLst>
          </p:cNvPr>
          <p:cNvSpPr txBox="1"/>
          <p:nvPr/>
        </p:nvSpPr>
        <p:spPr>
          <a:xfrm>
            <a:off x="536724" y="836712"/>
            <a:ext cx="8020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、某公司（网络地址为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145.100.64.0/23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）有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三个子网，各子网内主机（及路由器）的总数分别为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台，按照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最小够用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原则对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顺序划分网络地址，请写出每个子网的网络地址、子网掩码、广播地址。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8FBC3CC-EF84-0BFA-CFB9-5C55A1262F2D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C52987-3AE7-1EBD-EF84-92B2CF97E0F0}"/>
              </a:ext>
            </a:extLst>
          </p:cNvPr>
          <p:cNvSpPr txBox="1"/>
          <p:nvPr/>
        </p:nvSpPr>
        <p:spPr>
          <a:xfrm>
            <a:off x="611560" y="278092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答：如下表所示：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03D52CE-AF6C-EFC0-8BCD-554A850EA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919025"/>
              </p:ext>
            </p:extLst>
          </p:nvPr>
        </p:nvGraphicFramePr>
        <p:xfrm>
          <a:off x="1043608" y="3689978"/>
          <a:ext cx="7241689" cy="1463040"/>
        </p:xfrm>
        <a:graphic>
          <a:graphicData uri="http://schemas.openxmlformats.org/drawingml/2006/table">
            <a:tbl>
              <a:tblPr/>
              <a:tblGrid>
                <a:gridCol w="642687">
                  <a:extLst>
                    <a:ext uri="{9D8B030D-6E8A-4147-A177-3AD203B41FA5}">
                      <a16:colId xmlns:a16="http://schemas.microsoft.com/office/drawing/2014/main" val="2979992285"/>
                    </a:ext>
                  </a:extLst>
                </a:gridCol>
                <a:gridCol w="1976991">
                  <a:extLst>
                    <a:ext uri="{9D8B030D-6E8A-4147-A177-3AD203B41FA5}">
                      <a16:colId xmlns:a16="http://schemas.microsoft.com/office/drawing/2014/main" val="1643712908"/>
                    </a:ext>
                  </a:extLst>
                </a:gridCol>
                <a:gridCol w="2648549">
                  <a:extLst>
                    <a:ext uri="{9D8B030D-6E8A-4147-A177-3AD203B41FA5}">
                      <a16:colId xmlns:a16="http://schemas.microsoft.com/office/drawing/2014/main" val="3111799436"/>
                    </a:ext>
                  </a:extLst>
                </a:gridCol>
                <a:gridCol w="1973462">
                  <a:extLst>
                    <a:ext uri="{9D8B030D-6E8A-4147-A177-3AD203B41FA5}">
                      <a16:colId xmlns:a16="http://schemas.microsoft.com/office/drawing/2014/main" val="3976761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子网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网络地址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子网掩码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广播地址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9052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145.100.64</a:t>
                      </a:r>
                      <a:r>
                        <a:rPr lang="en-US" altLang="zh-CN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.0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/25 </a:t>
                      </a:r>
                      <a:r>
                        <a:rPr lang="zh-CN" altLang="en-US" sz="1800" b="1" kern="10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 </a:t>
                      </a:r>
                      <a:r>
                        <a:rPr lang="en-US" altLang="zh-CN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255.255.255.128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145.100.64</a:t>
                      </a:r>
                      <a:r>
                        <a:rPr lang="en-US" altLang="zh-CN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.127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871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145.100.64</a:t>
                      </a:r>
                      <a:r>
                        <a:rPr lang="en-US" altLang="zh-CN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.128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/27 </a:t>
                      </a:r>
                      <a:r>
                        <a:rPr lang="zh-CN" altLang="en-US" sz="1800" b="1" kern="10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 </a:t>
                      </a:r>
                      <a:r>
                        <a:rPr lang="en-US" altLang="zh-CN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255.255.255.224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145.100.64</a:t>
                      </a:r>
                      <a:r>
                        <a:rPr lang="en-US" altLang="zh-CN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.159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971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145.100.64</a:t>
                      </a:r>
                      <a:r>
                        <a:rPr lang="en-US" altLang="zh-CN" sz="1800" b="1" kern="10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.160</a:t>
                      </a:r>
                      <a:endParaRPr lang="zh-CN" altLang="en-US" sz="14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/28 </a:t>
                      </a:r>
                      <a:r>
                        <a:rPr lang="zh-CN" altLang="en-US" sz="1800" b="1" kern="100" dirty="0">
                          <a:solidFill>
                            <a:srgbClr val="C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 </a:t>
                      </a: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255.255.255.240</a:t>
                      </a:r>
                      <a:endParaRPr lang="zh-CN" altLang="en-US" sz="14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145.100.64</a:t>
                      </a:r>
                      <a:r>
                        <a:rPr lang="en-US" altLang="zh-CN" sz="1800" b="1" kern="1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.175</a:t>
                      </a:r>
                      <a:endParaRPr lang="zh-CN" altLang="en-US" sz="14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632321"/>
                  </a:ext>
                </a:extLst>
              </a:tr>
            </a:tbl>
          </a:graphicData>
        </a:graphic>
      </p:graphicFrame>
      <p:sp>
        <p:nvSpPr>
          <p:cNvPr id="4" name="圆角矩形 3">
            <a:extLst>
              <a:ext uri="{FF2B5EF4-FFF2-40B4-BE49-F238E27FC236}">
                <a16:creationId xmlns:a16="http://schemas.microsoft.com/office/drawing/2014/main" id="{26FC4D5F-85E7-69AD-EEE2-7A8F6356335F}"/>
              </a:ext>
            </a:extLst>
          </p:cNvPr>
          <p:cNvSpPr/>
          <p:nvPr/>
        </p:nvSpPr>
        <p:spPr bwMode="auto">
          <a:xfrm>
            <a:off x="2530711" y="5192717"/>
            <a:ext cx="4032448" cy="1296145"/>
          </a:xfrm>
          <a:prstGeom prst="roundRect">
            <a:avLst>
              <a:gd name="adj" fmla="val 9769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易错点：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1.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2^n-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&gt;=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64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2.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变长子网划分（最小够用原则）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29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6680-D341-BA40-05D0-428C5ECE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ED0277-61F9-A8C3-2F02-C4C97D10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19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B1504A-958B-D0C6-6BBC-06AAE57D0B09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协议包头，该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包不含扩展包头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D4E9042-550D-EAD9-69BD-836ABF9DEA93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590E32-A53A-42CC-6A04-2E6C5B241630}"/>
              </a:ext>
            </a:extLst>
          </p:cNvPr>
          <p:cNvSpPr txBox="1"/>
          <p:nvPr/>
        </p:nvSpPr>
        <p:spPr>
          <a:xfrm>
            <a:off x="586854" y="1206044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20 01 0D B8 85 A3 00 00 00 00 8A 2E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 00 00 00 00 00 00 00 00 00 00 FF FF 0A 37 26 D6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97EDD8-FFC9-F287-2939-E5A7637FEA20}"/>
              </a:ext>
            </a:extLst>
          </p:cNvPr>
          <p:cNvSpPr txBox="1"/>
          <p:nvPr/>
        </p:nvSpPr>
        <p:spPr>
          <a:xfrm>
            <a:off x="547301" y="2060848"/>
            <a:ext cx="804939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请写出源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地址和目的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地址的冒分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进制表示法的完整地址，以及源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的最短简化表示。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(2) 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的地址翻译技术能够允许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设备和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设备进行互通，一个常见的方式是将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地址加上确定的前缀拼接为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地址，反之提取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地址的后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位则可以完成反向的转换。假如这里的目的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地址是经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地址翻译得到的，请写出目的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地址对应的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(3)IPSec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协议可以保护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协议的载荷。假如源主机准备好了这个原始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包之后选择以传输模式增加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IPSec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认证功能，传输模式的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功能就是在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包头和载荷之间增加一个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头部提供认证信息。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头部的长度是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字节，则表示有效载荷长度（字节为单位）的字段应该变化为多少（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进制的新有效载荷长度）？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51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43A8F-361A-D7CF-4A19-75BD64A1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副标题 2">
            <a:extLst>
              <a:ext uri="{FF2B5EF4-FFF2-40B4-BE49-F238E27FC236}">
                <a16:creationId xmlns:a16="http://schemas.microsoft.com/office/drawing/2014/main" id="{6024E2F6-AC1A-E984-B523-8E2985F17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" y="3119935"/>
            <a:ext cx="9144000" cy="769441"/>
          </a:xfrm>
        </p:spPr>
        <p:txBody>
          <a:bodyPr wrap="square">
            <a:spAutoFit/>
          </a:bodyPr>
          <a:lstStyle/>
          <a:p>
            <a:pPr algn="ctr">
              <a:buSzPct val="85000"/>
              <a:buFont typeface="ZapfDingbats"/>
              <a:buNone/>
              <a:defRPr/>
            </a:pPr>
            <a:r>
              <a:rPr lang="zh-CN" altLang="en-US" sz="4400" b="1" kern="1200" dirty="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rPr>
              <a:t>第四章作业</a:t>
            </a:r>
          </a:p>
        </p:txBody>
      </p:sp>
    </p:spTree>
    <p:extLst>
      <p:ext uri="{BB962C8B-B14F-4D97-AF65-F5344CB8AC3E}">
        <p14:creationId xmlns:p14="http://schemas.microsoft.com/office/powerpoint/2010/main" val="252162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"/>
    </mc:Choice>
    <mc:Fallback xmlns="">
      <p:transition spd="slow" advTm="998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BB416-8656-DFA0-6BF9-309E99B4E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93B5C7-4C11-1035-44D2-810B6152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84823E-02EB-67D7-AEB9-CD5721444A6F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下面是一个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协议包头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包不含扩展包头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51236D2-CC8C-6F64-9862-735CB443039B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题（知识回顾）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E97BE0-F91F-B3B5-3D23-1A2209883D28}"/>
              </a:ext>
            </a:extLst>
          </p:cNvPr>
          <p:cNvSpPr txBox="1"/>
          <p:nvPr/>
        </p:nvSpPr>
        <p:spPr>
          <a:xfrm>
            <a:off x="586854" y="1206044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20 01 0D B8 85 A3 00 00 00 00 8A 2E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 00 00 00 00 00 00 00 00 00 00 FF FF 0A 37 26 D6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AFE8A3-6D26-7081-AFDD-95953DEB9C89}"/>
              </a:ext>
            </a:extLst>
          </p:cNvPr>
          <p:cNvSpPr txBox="1"/>
          <p:nvPr/>
        </p:nvSpPr>
        <p:spPr>
          <a:xfrm>
            <a:off x="547301" y="2060848"/>
            <a:ext cx="8049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请写出源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地址和目的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地址的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冒分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进制表示法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的完整地址，以及源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最短简化表示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AC65CF-7A62-4038-111E-42041D73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4" y="2848243"/>
            <a:ext cx="4755356" cy="2845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260C28-2113-5AC2-3F26-F6D7A9BF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688" y="3016925"/>
            <a:ext cx="4755356" cy="3162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1681EF-36AD-1253-DB42-6BAF77955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3340022"/>
            <a:ext cx="4452014" cy="306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6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B474-FD11-1E3A-B6AA-C4AEC9DB0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36C7EBF-B8C3-5D34-8AB4-C4C6AC44A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83" y="2480607"/>
            <a:ext cx="4999233" cy="223398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025F9D-A17B-D0DD-02A0-D2D8238A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FE629B-3433-2F49-93A5-60C33682277E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协议包头，该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包不含扩展包头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F8DB7F5-D042-5F92-FBCA-8D1B64BC0403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3C30BE-0CDB-1B67-5110-4338DBB5CDAA}"/>
              </a:ext>
            </a:extLst>
          </p:cNvPr>
          <p:cNvSpPr txBox="1"/>
          <p:nvPr/>
        </p:nvSpPr>
        <p:spPr>
          <a:xfrm>
            <a:off x="586854" y="1211912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20 01 0D B8 85 A3 00 00 00 00 8A 2E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 00 00 00 00 00 00 00 00 00 00 FF FF 0A 37 26 D6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F6D020-56CB-26AB-AAE4-8AB947D638D8}"/>
              </a:ext>
            </a:extLst>
          </p:cNvPr>
          <p:cNvSpPr txBox="1"/>
          <p:nvPr/>
        </p:nvSpPr>
        <p:spPr>
          <a:xfrm>
            <a:off x="547301" y="2060848"/>
            <a:ext cx="80493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请写出源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地址和目的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地址的冒分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进制表示法的完整地址，以及源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的最短简化表示。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BC2241-AD18-0F45-293C-D6CA19B22A6F}"/>
              </a:ext>
            </a:extLst>
          </p:cNvPr>
          <p:cNvSpPr txBox="1"/>
          <p:nvPr/>
        </p:nvSpPr>
        <p:spPr>
          <a:xfrm>
            <a:off x="586854" y="1211912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20 01 0D B8 85 A3 00 00 00 00 8A 2E</a:t>
            </a:r>
            <a:endParaRPr lang="en-US" altLang="zh-CN" sz="16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00 00 00 00 00 00 00 00 00 00 FF FF 0A 37 26 D6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176070-E702-AF13-B4F7-8D6C3F55A114}"/>
              </a:ext>
            </a:extLst>
          </p:cNvPr>
          <p:cNvSpPr txBox="1"/>
          <p:nvPr/>
        </p:nvSpPr>
        <p:spPr>
          <a:xfrm>
            <a:off x="586854" y="1211912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20 01 0D B8 85 A3 00 00 00 00 8A 2E</a:t>
            </a:r>
            <a:endParaRPr lang="en-US" altLang="zh-CN" sz="16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00 00 00 00 00 00 00 00 00 00 FF FF 0A 37 26 D6</a:t>
            </a:r>
            <a:endParaRPr lang="en-US" altLang="zh-CN" sz="16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F80DC5-8711-FC55-934D-4AFCD9263646}"/>
              </a:ext>
            </a:extLst>
          </p:cNvPr>
          <p:cNvSpPr txBox="1"/>
          <p:nvPr/>
        </p:nvSpPr>
        <p:spPr>
          <a:xfrm>
            <a:off x="586854" y="4390865"/>
            <a:ext cx="8059975" cy="20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源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2001:0db8:85a3:0000:0000:8A2E:0370:7334</a:t>
            </a:r>
            <a:endParaRPr lang="en-US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0000:0000:0000:0000:0000:FFFF:0A37:26D6</a:t>
            </a:r>
            <a:endParaRPr lang="en-US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简化源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2001:db8:85a3::8A2E:370:7334</a:t>
            </a:r>
            <a:endParaRPr lang="en-US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简化目的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::FFFF:A37:26D6</a:t>
            </a:r>
            <a:endParaRPr lang="en-US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0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75F40-D06B-E168-A9EC-9A78D365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67EF83-5B14-4546-6EA6-A190C7C4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4BECF7-52C4-754A-F649-90A9D8946BAA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协议包头，该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包不含扩展包头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0184256-C652-BE7F-5C33-5742D396B1A7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题（知识回顾）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FE59C6-0726-62DB-1A01-C64A324F1BF8}"/>
              </a:ext>
            </a:extLst>
          </p:cNvPr>
          <p:cNvSpPr txBox="1"/>
          <p:nvPr/>
        </p:nvSpPr>
        <p:spPr>
          <a:xfrm>
            <a:off x="586854" y="1206044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20 01 0D B8 85 A3 00 00 00 00 8A 2E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 00 00 00 00 00 00 00 00 00 00 FF FF 0A 37 26 D6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ABB9A3-1CEC-4C9D-57DA-22453AF0CB01}"/>
              </a:ext>
            </a:extLst>
          </p:cNvPr>
          <p:cNvSpPr txBox="1"/>
          <p:nvPr/>
        </p:nvSpPr>
        <p:spPr>
          <a:xfrm>
            <a:off x="547301" y="2060848"/>
            <a:ext cx="8049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的地址翻译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技术能够允许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设备和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设备进行互通，一个常见的方式是将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地址加上确定的前缀拼接为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地址，反之提取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地址的后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位则可以完成反向的转换。假如这里的目的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地址是经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地址翻译得到的，请写出目的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地址对应的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E87F9B-2CA5-068D-C559-10632017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10" y="3261177"/>
            <a:ext cx="5184849" cy="3031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35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6F29E-288F-CEE9-F926-82F189407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660141-994B-4D87-B33F-E2BCF7C9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6D23DF-D65B-5423-2C52-4AEC31BB9DD7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协议包头，该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包不含扩展包头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98ADE76-AB2F-D45F-673B-F0B54EC3AE64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F9BA74-30C8-AD27-9095-E340EFC0CEFE}"/>
              </a:ext>
            </a:extLst>
          </p:cNvPr>
          <p:cNvSpPr txBox="1"/>
          <p:nvPr/>
        </p:nvSpPr>
        <p:spPr>
          <a:xfrm>
            <a:off x="586854" y="1206044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20 01 0D B8 85 A3 00 00 00 00 8A 2E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00 00 00 00 00 00 00 00 00 00 FF FF 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0A 37 26 D6</a:t>
            </a:r>
            <a:endParaRPr lang="en-US" altLang="zh-CN" sz="1600" kern="100" dirty="0">
              <a:solidFill>
                <a:srgbClr val="C00000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5893CE-A32C-BD50-A739-1695D9D67026}"/>
              </a:ext>
            </a:extLst>
          </p:cNvPr>
          <p:cNvSpPr txBox="1"/>
          <p:nvPr/>
        </p:nvSpPr>
        <p:spPr>
          <a:xfrm>
            <a:off x="547301" y="2060848"/>
            <a:ext cx="8049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(2) 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的地址翻译技术能够允许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设备和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设备进行互通，一个常见的方式是将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地址加上确定的前缀拼接为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地址，反之提取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地址的后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位则可以完成反向的转换。假如这里的目的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地址是经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地址翻译得到的，请写出目的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地址对应的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E84290-1144-EE07-F060-374036BA8CD2}"/>
              </a:ext>
            </a:extLst>
          </p:cNvPr>
          <p:cNvSpPr txBox="1"/>
          <p:nvPr/>
        </p:nvSpPr>
        <p:spPr>
          <a:xfrm>
            <a:off x="1079612" y="4268148"/>
            <a:ext cx="69847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地址后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位是：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0A 37 26 D6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，对应的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地址是：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10.55.38.214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D7933E-3946-2012-8CBE-9199C92F7294}"/>
              </a:ext>
            </a:extLst>
          </p:cNvPr>
          <p:cNvSpPr txBox="1"/>
          <p:nvPr/>
        </p:nvSpPr>
        <p:spPr>
          <a:xfrm>
            <a:off x="467544" y="37670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132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9AE32-689F-84FB-A7AC-0F1C120AF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383E91-2260-75CF-CD0A-04A812E6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18DC3F-2D1C-2F3A-B82E-EF1ACB597797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协议包头，该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包不含扩展包头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4E8736F-A3D7-650B-2C11-A3BDD77FEF1A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题（知识回顾）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A37A50-E770-D4D6-8941-DEC92B7FC59E}"/>
              </a:ext>
            </a:extLst>
          </p:cNvPr>
          <p:cNvSpPr txBox="1"/>
          <p:nvPr/>
        </p:nvSpPr>
        <p:spPr>
          <a:xfrm>
            <a:off x="586854" y="1206044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20 01 0D B8 85 A3 00 00 00 00 8A 2E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 00 00 00 00 00 00 00 00 00 00 FF FF 0A 37 26 D6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D8CE18-82FE-EB4F-78D4-0C54BA13B2BD}"/>
              </a:ext>
            </a:extLst>
          </p:cNvPr>
          <p:cNvSpPr txBox="1"/>
          <p:nvPr/>
        </p:nvSpPr>
        <p:spPr>
          <a:xfrm>
            <a:off x="547301" y="2060848"/>
            <a:ext cx="80493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IPSec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可以保护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协议的载荷。假如源主机准备好了这个原始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包之后选择以传输模式增加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IPSec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认证功能，传输模式的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功能就是在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包头和载荷之间增加一个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头部提供认证信息。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头部的长度是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字节，则表示有效载荷长度（字节为单位）的字段应该变化为多少（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进制的新有效载荷长度）？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DF7F0D-40BC-BCEB-9ED6-2278B47B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54244"/>
            <a:ext cx="4195519" cy="282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B1A2F0-5B60-3053-E006-8226A42A5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639888"/>
            <a:ext cx="4550365" cy="2848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72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5A6FB-3903-14CD-EA0D-B49EBDE2F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F03A17-9CB0-FD43-070C-F86CCDF8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3857E0-D487-CE52-24D8-6C909C48827E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协议包头，该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包不含扩展包头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374F7AD-4955-D7E1-074C-46590685AC1C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668582-C735-71AD-1860-ACE47A3D0582}"/>
              </a:ext>
            </a:extLst>
          </p:cNvPr>
          <p:cNvSpPr txBox="1"/>
          <p:nvPr/>
        </p:nvSpPr>
        <p:spPr>
          <a:xfrm>
            <a:off x="586854" y="1203618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20 01 0D B8 85 A3 00 00 00 00 8A 2E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 00 00 00 00 00 00 00 00 00 00 FF FF 0A 37 26 D6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557C33-D22A-FEAC-1485-0BA7402AE704}"/>
              </a:ext>
            </a:extLst>
          </p:cNvPr>
          <p:cNvSpPr txBox="1"/>
          <p:nvPr/>
        </p:nvSpPr>
        <p:spPr>
          <a:xfrm>
            <a:off x="547301" y="2060848"/>
            <a:ext cx="80493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(3)IPSec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协议可以保护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协议的载荷。假如源主机准备好了这个原始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包之后选择以传输模式增加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IPSec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认证功能，传输模式的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功能就是在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包头和载荷之间增加一个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头部提供认证信息。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头部的长度是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字节，则表示有效载荷长度（字节为单位）的字段应该变化为多少（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进制的新有效载荷长度）？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93A5EA-0AAE-3B3E-FB46-3C7F8AF9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45" y="3275986"/>
            <a:ext cx="4774827" cy="21337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A07CBD-6D05-BEB5-DB5F-D81AB231AF90}"/>
              </a:ext>
            </a:extLst>
          </p:cNvPr>
          <p:cNvSpPr txBox="1"/>
          <p:nvPr/>
        </p:nvSpPr>
        <p:spPr>
          <a:xfrm>
            <a:off x="720363" y="5409696"/>
            <a:ext cx="80493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目前的有效载荷长度是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0x0078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，也就是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16*7+8=120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字节。增加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字节后，新的有效载荷长度是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120+20=140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字节。则新的有效载荷长度是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0x008C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0AD649-3F2E-8C38-F301-0552867A9E8D}"/>
              </a:ext>
            </a:extLst>
          </p:cNvPr>
          <p:cNvSpPr txBox="1"/>
          <p:nvPr/>
        </p:nvSpPr>
        <p:spPr>
          <a:xfrm>
            <a:off x="596170" y="497978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0B2EE9-8C47-49C4-FB4E-937B49B5D00E}"/>
              </a:ext>
            </a:extLst>
          </p:cNvPr>
          <p:cNvSpPr txBox="1"/>
          <p:nvPr/>
        </p:nvSpPr>
        <p:spPr>
          <a:xfrm>
            <a:off x="586854" y="1203618"/>
            <a:ext cx="8316416" cy="787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</a:t>
            </a:r>
            <a:r>
              <a:rPr lang="en-US" altLang="zh-CN" sz="1800" kern="100" dirty="0">
                <a:effectLst/>
                <a:highlight>
                  <a:srgbClr val="FF00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00 78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06 40 20 01 0D B8 85 A3 00 00 00 00 8A 2E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 00 00 00 00 00 00 00 00 00 00 FF FF 0A 37 26 D6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1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D2389-C632-495C-2D3C-CAFB41229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E99AF8-293C-A601-FD43-474A0A77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626961-5C4F-38E8-CBEA-E47EAFA3C495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下面是一个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协议包头，该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包不含扩展包头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321A87E-C3AE-F0D8-ED43-79255FC00E66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56749C-D460-07E7-FC34-5B3C7A35931E}"/>
              </a:ext>
            </a:extLst>
          </p:cNvPr>
          <p:cNvSpPr txBox="1"/>
          <p:nvPr/>
        </p:nvSpPr>
        <p:spPr>
          <a:xfrm>
            <a:off x="826170" y="1206044"/>
            <a:ext cx="7441530" cy="72584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60 00 00 00 00 78 06 40 20 01 0D B8 85 A3 00 00 00 00 8A 2E</a:t>
            </a:r>
            <a:endParaRPr lang="en-US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03 70 73 34 00 00 00 00 00 00 00 00 00 00 FF FF 0A 37 26 D6</a:t>
            </a:r>
            <a:endParaRPr lang="en-US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A9918C-1A1C-722D-0C2C-73E3E42CACB0}"/>
              </a:ext>
            </a:extLst>
          </p:cNvPr>
          <p:cNvSpPr txBox="1"/>
          <p:nvPr/>
        </p:nvSpPr>
        <p:spPr>
          <a:xfrm>
            <a:off x="557475" y="1931884"/>
            <a:ext cx="8049398" cy="235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20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请写出源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地址和目的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地址的冒分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进制表示法的完整地址，以及源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和目的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的最短简化表示。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20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(2) IPv6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的地址翻译技术能够允许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v4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设备和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设备进行互通，一个常见的方式是将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地址加上确定的前缀拼接为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地址，反之提取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地址的后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位则可以完成反向的转换。假如这里的目的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地址是经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地址翻译得到的，请写出目的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地址对应的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地址。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20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(3)IPSec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协议可以保护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协议的载荷。假如源主机准备好了这个原始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包之后选择以传输模式增加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IPSec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认证功能，传输模式的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功能就是在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IPv6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包头和载荷之间增加一个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头部提供认证信息。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AH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头部的长度是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字节，则表示有效载荷长度（字节为单位）的字段应该变化为多少（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进制的新有效载荷长度）？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161355-12AD-B7BD-AB6B-A9B8B453F81D}"/>
              </a:ext>
            </a:extLst>
          </p:cNvPr>
          <p:cNvSpPr txBox="1"/>
          <p:nvPr/>
        </p:nvSpPr>
        <p:spPr>
          <a:xfrm>
            <a:off x="558773" y="4328952"/>
            <a:ext cx="8424936" cy="215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源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2001:0db8:85a3:0000:0000:8A2E:0370:7334</a:t>
            </a: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20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0000:0000:0000:0000:0000:FFFF:0A37:26D6</a:t>
            </a: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20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简化源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2001:db8:85a3::8A2E:370:7334</a:t>
            </a: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20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简化目的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::FFFF:A37:26D6</a:t>
            </a: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地址后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位是：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0A 37 26 D6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，对应的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IPv4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地址是：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10.55.38.214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20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目前的有效载荷长度是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0x0078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，也就是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16*7+8=120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字节。增加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字节后，新的有效载荷长度是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120+20=140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字节。则新的有效载荷长度是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0x008C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CF981C-507B-1161-189C-8E907C443E05}"/>
              </a:ext>
            </a:extLst>
          </p:cNvPr>
          <p:cNvSpPr txBox="1"/>
          <p:nvPr/>
        </p:nvSpPr>
        <p:spPr>
          <a:xfrm>
            <a:off x="125861" y="4079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382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D3773-0FA6-B8CD-BCC6-A8F4EBF28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277D9F-5FFE-20A3-CB64-9BA2A036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78CCF9-8F32-BFBE-1924-DBFC81A6C4AD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设某路由器建立了如下转发表：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DD9B526-88B8-09D1-51DE-153F75999E1A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6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74DD110-8AA4-F5B2-D50D-BE70AC599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448425"/>
              </p:ext>
            </p:extLst>
          </p:nvPr>
        </p:nvGraphicFramePr>
        <p:xfrm>
          <a:off x="5218150" y="1021378"/>
          <a:ext cx="3393800" cy="2346960"/>
        </p:xfrm>
        <a:graphic>
          <a:graphicData uri="http://schemas.openxmlformats.org/drawingml/2006/table">
            <a:tbl>
              <a:tblPr/>
              <a:tblGrid>
                <a:gridCol w="2169664">
                  <a:extLst>
                    <a:ext uri="{9D8B030D-6E8A-4147-A177-3AD203B41FA5}">
                      <a16:colId xmlns:a16="http://schemas.microsoft.com/office/drawing/2014/main" val="1768066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62030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前缀匹配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下一跳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80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128.96.39.0/25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R0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042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128.96.39.128/25</a:t>
                      </a:r>
                      <a:endParaRPr lang="zh-CN" alt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7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128.96.38.0/23</a:t>
                      </a:r>
                      <a:endParaRPr lang="zh-CN" alt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接口</a:t>
                      </a: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m0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340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128.96.40.0/25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134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192.4.153.0/26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735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默认</a:t>
                      </a: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R4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128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5363BBC-9C14-A6A7-3303-CA7C673C1A83}"/>
              </a:ext>
            </a:extLst>
          </p:cNvPr>
          <p:cNvSpPr txBox="1"/>
          <p:nvPr/>
        </p:nvSpPr>
        <p:spPr>
          <a:xfrm>
            <a:off x="646150" y="142428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现共收到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个分组，其目的地址分别为：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(1)128.96.39.131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(2)128.96.40.100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(3)128.96.38.52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(4)192.4.153.62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(5)192.4.153.75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试分别计算其下一跳。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3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56AB3-A4BF-B5B0-C66A-3CDE3C88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C078EB-FA82-2475-92CC-282399DD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A5141A-368A-E60E-B61D-C1570E3ECF9D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设某路由器建立了如下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转发表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0963003-ACC6-CADA-0303-D6C6A0DFA39C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6</a:t>
            </a:r>
            <a:r>
              <a:rPr lang="zh-CN" altLang="en-US" sz="3200" b="0" kern="0" dirty="0"/>
              <a:t>题（知识回顾）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F595E25-D317-0BAA-7012-C41E6B4D19C4}"/>
              </a:ext>
            </a:extLst>
          </p:cNvPr>
          <p:cNvGraphicFramePr>
            <a:graphicFrameLocks noGrp="1"/>
          </p:cNvGraphicFramePr>
          <p:nvPr/>
        </p:nvGraphicFramePr>
        <p:xfrm>
          <a:off x="5218150" y="1021378"/>
          <a:ext cx="3393800" cy="2346960"/>
        </p:xfrm>
        <a:graphic>
          <a:graphicData uri="http://schemas.openxmlformats.org/drawingml/2006/table">
            <a:tbl>
              <a:tblPr/>
              <a:tblGrid>
                <a:gridCol w="2169664">
                  <a:extLst>
                    <a:ext uri="{9D8B030D-6E8A-4147-A177-3AD203B41FA5}">
                      <a16:colId xmlns:a16="http://schemas.microsoft.com/office/drawing/2014/main" val="1768066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62030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前缀匹配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下一跳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80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128.96.39.0/25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R0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042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128.96.39.128/25</a:t>
                      </a:r>
                      <a:endParaRPr lang="zh-CN" alt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7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128.96.38.0/23</a:t>
                      </a:r>
                      <a:endParaRPr lang="zh-CN" alt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接口</a:t>
                      </a: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m0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340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128.96.40.0/25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134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192.4.153.0/26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735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默认</a:t>
                      </a: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R4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128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29EA397-918A-39C6-B5F9-721F15408C7B}"/>
              </a:ext>
            </a:extLst>
          </p:cNvPr>
          <p:cNvSpPr txBox="1"/>
          <p:nvPr/>
        </p:nvSpPr>
        <p:spPr>
          <a:xfrm>
            <a:off x="646150" y="142428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现共收到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个分组，其目的地址分别为：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(1)128.96.39.131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(2)128.96.40.100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(3)128.96.38.52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(4)192.4.153.62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(5)192.4.153.75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试分别计算其下一跳。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0A737C-00D0-E23A-8DD0-42576264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50" y="3494041"/>
            <a:ext cx="4399990" cy="279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740646-22B8-6F5D-30FE-1E84044E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556197"/>
            <a:ext cx="4215155" cy="2790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A2A352-2299-B05D-E893-33DA2707F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283" y="3643472"/>
            <a:ext cx="4981200" cy="2790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8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728C-4850-F249-7625-B2421128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8639F9-7DB1-37CE-C360-DD7AC400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29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369B9B-3664-D824-8005-066813517A2E}"/>
              </a:ext>
            </a:extLst>
          </p:cNvPr>
          <p:cNvSpPr txBox="1"/>
          <p:nvPr/>
        </p:nvSpPr>
        <p:spPr>
          <a:xfrm>
            <a:off x="536724" y="836712"/>
            <a:ext cx="8020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设某路由器建立了如下转发表：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696B519-A9C2-B3A8-FB36-0E15A4DC84F6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6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2F4C21E-463D-8F85-F0D4-BAC64783B428}"/>
              </a:ext>
            </a:extLst>
          </p:cNvPr>
          <p:cNvGraphicFramePr>
            <a:graphicFrameLocks noGrp="1"/>
          </p:cNvGraphicFramePr>
          <p:nvPr/>
        </p:nvGraphicFramePr>
        <p:xfrm>
          <a:off x="5218150" y="1021378"/>
          <a:ext cx="3393800" cy="2346960"/>
        </p:xfrm>
        <a:graphic>
          <a:graphicData uri="http://schemas.openxmlformats.org/drawingml/2006/table">
            <a:tbl>
              <a:tblPr/>
              <a:tblGrid>
                <a:gridCol w="2169664">
                  <a:extLst>
                    <a:ext uri="{9D8B030D-6E8A-4147-A177-3AD203B41FA5}">
                      <a16:colId xmlns:a16="http://schemas.microsoft.com/office/drawing/2014/main" val="17680668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962030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前缀匹配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下一跳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80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128.96.39.0/25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R0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042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128.96.39.128/25</a:t>
                      </a:r>
                      <a:endParaRPr lang="zh-CN" alt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7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128.96.38.0/23</a:t>
                      </a:r>
                      <a:endParaRPr lang="zh-CN" alt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接口</a:t>
                      </a: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m0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340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128.96.40.0/25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134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192.4.153.0/26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735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默认</a:t>
                      </a:r>
                      <a:r>
                        <a:rPr lang="en-US" altLang="zh-CN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R4</a:t>
                      </a:r>
                      <a:endParaRPr lang="en-US" sz="12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9128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EAD3BF52-C104-4855-8CAF-7480922D7217}"/>
              </a:ext>
            </a:extLst>
          </p:cNvPr>
          <p:cNvSpPr txBox="1"/>
          <p:nvPr/>
        </p:nvSpPr>
        <p:spPr>
          <a:xfrm>
            <a:off x="646150" y="142428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现共收到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个分组，其目的地址分别为：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(1)128.96.39.131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(2)128.96.40.100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(3)128.96.38.52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(4)192.4.153.62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(5)192.4.153.75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试分别计算其下一跳。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723C21-6A9D-1199-4E4C-C329114C50DA}"/>
              </a:ext>
            </a:extLst>
          </p:cNvPr>
          <p:cNvSpPr txBox="1"/>
          <p:nvPr/>
        </p:nvSpPr>
        <p:spPr>
          <a:xfrm>
            <a:off x="536724" y="3443037"/>
            <a:ext cx="82837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答：用目的地址分别与各行的子网掩码进行按位与操作，发现结果与目的网络匹配，则确定下一跳，如果有多行都能匹配，则选择最长网络前缀匹配的路由。如果所有行都不匹配，则选择默认路由。</a:t>
            </a:r>
            <a:endParaRPr lang="en-US" altLang="zh-CN" sz="2000" kern="100" dirty="0">
              <a:solidFill>
                <a:srgbClr val="C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(1)128.96.39.131 -&gt; R1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（第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行、第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行都可以匹配成功，但是第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行是更长前缀的匹配，因此选择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(2)128.96.40.100 -&gt; R2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（仅第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行能够匹配成功）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(3)128.96.38.52 -&gt; 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接口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（仅第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行能够匹配成功）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(4)192.4.153.62 -&gt; R3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（仅第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行能够匹配成功）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(5)192.4.153.75-&gt; R4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（前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行均匹配失败，选择第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行的默认路由）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ABD0E2B9-91F3-5D80-59F3-C3E3A4FAD0E6}"/>
              </a:ext>
            </a:extLst>
          </p:cNvPr>
          <p:cNvSpPr/>
          <p:nvPr/>
        </p:nvSpPr>
        <p:spPr bwMode="auto">
          <a:xfrm>
            <a:off x="5082020" y="4997308"/>
            <a:ext cx="3666444" cy="1296145"/>
          </a:xfrm>
          <a:prstGeom prst="roundRect">
            <a:avLst>
              <a:gd name="adj" fmla="val 9769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易错点：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1.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 不能只看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IP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地址，要用子网掩码按位“与”（比如（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））</a:t>
            </a:r>
          </a:p>
        </p:txBody>
      </p:sp>
    </p:spTree>
    <p:extLst>
      <p:ext uri="{BB962C8B-B14F-4D97-AF65-F5344CB8AC3E}">
        <p14:creationId xmlns:p14="http://schemas.microsoft.com/office/powerpoint/2010/main" val="29796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F29087-7823-B438-568C-431B363A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6B6886-2D07-4C73-FDDE-43E6C54B62AC}"/>
              </a:ext>
            </a:extLst>
          </p:cNvPr>
          <p:cNvSpPr txBox="1"/>
          <p:nvPr/>
        </p:nvSpPr>
        <p:spPr>
          <a:xfrm>
            <a:off x="536724" y="836712"/>
            <a:ext cx="80204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、一个网络采用距离矢量选路算法，已知节点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收到了来自邻居节点的路由信息如下所示，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到邻居节点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的距离分别是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。请计算出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的路由表。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28D09A4-5657-D111-F8AA-638FF725EA0F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CB4D4E-6279-8031-986F-14472B3C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97" y="2361226"/>
            <a:ext cx="2978806" cy="23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53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937B9-858A-FF13-4F70-13E664443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3BFCF2-D586-514E-BB5A-4BAF9064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1645AD-D709-6C9F-8AE0-9BF6A741F4D2}"/>
              </a:ext>
            </a:extLst>
          </p:cNvPr>
          <p:cNvSpPr txBox="1"/>
          <p:nvPr/>
        </p:nvSpPr>
        <p:spPr>
          <a:xfrm>
            <a:off x="536724" y="836712"/>
            <a:ext cx="80204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数据包的包头长度字段的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个比特显示为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0101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，其包总长度为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5020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字节。现在经过一个网络传送，但此网络能够允许传送的最大数据长度（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MTU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字节（包总长度）。试问应当划分为几个短些的数据包分段？各数据包分段的数据字段长度、段偏移量和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MF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标志应为什么数值？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820E563-3C83-DCB8-DA22-AD0A87C5E560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7</a:t>
            </a:r>
            <a:r>
              <a:rPr lang="zh-CN" altLang="en-US" sz="3200" b="0" kern="0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3193377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7CF1A-E506-B098-F294-7DCA66345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E11233-CA56-480C-37CC-875C931E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A9E6BD-2CEB-1832-6134-C079A815CE42}"/>
              </a:ext>
            </a:extLst>
          </p:cNvPr>
          <p:cNvSpPr txBox="1"/>
          <p:nvPr/>
        </p:nvSpPr>
        <p:spPr>
          <a:xfrm>
            <a:off x="536724" y="836712"/>
            <a:ext cx="80204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数据包的包头长度字段的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个比特显示为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0101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，其包总长度为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5020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字节。现在经过一个网络传送，但此网络能够允许传送的最大数据长度（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MTU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字节（包总长度）。试问应当划分为几个短些的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数据包分段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？各数据包分段的数据字段长度、段偏移量和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MF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标志应为什么数值？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52F27D-2B10-EC38-EE93-D08EBFB21E57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7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00A8AF-D9A7-23D7-3962-BDBE21C9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43" y="2641122"/>
            <a:ext cx="5048384" cy="3355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ACABF6-6328-6746-000E-A3E67275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747070"/>
            <a:ext cx="4536504" cy="3482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683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811A4-A75B-1BA5-4753-8B4F8ED44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0746A9-385B-A3E5-7C8E-2F21959B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F7425D-3AB3-5A69-C468-A1EB1545F44F}"/>
              </a:ext>
            </a:extLst>
          </p:cNvPr>
          <p:cNvSpPr txBox="1"/>
          <p:nvPr/>
        </p:nvSpPr>
        <p:spPr>
          <a:xfrm>
            <a:off x="536724" y="836712"/>
            <a:ext cx="80204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7.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数据包的包头长度字段的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个比特显示为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0101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，其包总长度为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5020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字节。现在经过一个网络传送，但此网络能够允许传送的最大数据长度（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MTU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字节（包总长度）。试问应当划分为几个短些的数据包分段？各数据包分段的数据字段长度、段偏移量和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MF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标志应为什么数值？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7E8B3B5-65D9-78D1-0621-DBD6F42B52D2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7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2ABA6E-E167-3531-0DCC-0484AA054034}"/>
              </a:ext>
            </a:extLst>
          </p:cNvPr>
          <p:cNvSpPr txBox="1"/>
          <p:nvPr/>
        </p:nvSpPr>
        <p:spPr>
          <a:xfrm>
            <a:off x="536724" y="2455853"/>
            <a:ext cx="8402699" cy="35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包头长度单位为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字节，因此包头长度是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4=20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字节。原始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数据包的数据部分长度为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5020-20=5000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划分出的数据包分段能装载最大数据量为：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1420-20=1400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因此，原始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数据包的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字节数据应该分为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5000=1400+1400+1400+800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数据分段，各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分段的数据字段长度分别为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1400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1400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1400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800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字节。段偏移量字段的值分别为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1400/8=175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2800/8=350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4200/8=525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MF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字段的值分别为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B325B8D-0F0B-A320-95F1-CEFD27F4BB80}"/>
              </a:ext>
            </a:extLst>
          </p:cNvPr>
          <p:cNvSpPr/>
          <p:nvPr/>
        </p:nvSpPr>
        <p:spPr bwMode="auto">
          <a:xfrm>
            <a:off x="1223764" y="6042598"/>
            <a:ext cx="6696472" cy="576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易错点：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1.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数据部分长度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-20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字节  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2.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段偏移量单位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8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字节 </a:t>
            </a:r>
          </a:p>
        </p:txBody>
      </p:sp>
    </p:spTree>
    <p:extLst>
      <p:ext uri="{BB962C8B-B14F-4D97-AF65-F5344CB8AC3E}">
        <p14:creationId xmlns:p14="http://schemas.microsoft.com/office/powerpoint/2010/main" val="25095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701F2-0CFA-00BB-3A37-C6156A0C7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D7FCA3-F214-CAF8-1616-A9656E29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7E1EB2-6098-0658-586B-17CEF1C3A25A}"/>
              </a:ext>
            </a:extLst>
          </p:cNvPr>
          <p:cNvSpPr txBox="1"/>
          <p:nvPr/>
        </p:nvSpPr>
        <p:spPr>
          <a:xfrm>
            <a:off x="536724" y="836712"/>
            <a:ext cx="8020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、某网络中有以下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个子网，为了缩小路由表的表项，试进行最大可能的聚合：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212.56.128.0/22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212.56.132.0/23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212.56.134.0/24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212.56.136.0/21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F408962-5C82-5F05-4C93-01D9BF057306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8</a:t>
            </a:r>
            <a:r>
              <a:rPr lang="zh-CN" altLang="en-US" sz="3200" b="0" kern="0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3061404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BB6ED-5490-2800-55CB-CB2CF5A65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3C70AC-AFB0-E7D2-9237-66B9877EE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21F9C2-6A67-16A3-22F9-353E3F787A45}"/>
              </a:ext>
            </a:extLst>
          </p:cNvPr>
          <p:cNvSpPr txBox="1"/>
          <p:nvPr/>
        </p:nvSpPr>
        <p:spPr>
          <a:xfrm>
            <a:off x="536724" y="836712"/>
            <a:ext cx="8020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、某网络中有以下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个子网，为了缩小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路由表的表项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，试进行最大可能的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聚合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212.56.128.0/22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212.56.132.0/23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212.56.134.0/24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212.56.136.0/21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F188017-FA21-0754-75B2-C27D047B74AD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8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DB0AB1-4CDF-E545-626C-96BC7B45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32" y="2787429"/>
            <a:ext cx="4942335" cy="346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56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7EBB7-5B5C-9367-B9D2-F363DF75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1E705B-804C-7568-C79E-E7AA994B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BA21D8-60CE-C697-E206-133ED41B5E02}"/>
              </a:ext>
            </a:extLst>
          </p:cNvPr>
          <p:cNvSpPr txBox="1"/>
          <p:nvPr/>
        </p:nvSpPr>
        <p:spPr>
          <a:xfrm>
            <a:off x="536724" y="836712"/>
            <a:ext cx="8020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、某网络中有以下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个子网，为了缩小路由表的表项，试进行最大可能的聚合：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212.56.128.0/22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212.56.132.0/23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212.56.134.0/24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212.56.136.0/21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8297B46-6748-E961-163B-2FBAF0C7EB21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8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276BA3-AE70-F683-22DD-0D36109C3581}"/>
              </a:ext>
            </a:extLst>
          </p:cNvPr>
          <p:cNvSpPr txBox="1"/>
          <p:nvPr/>
        </p:nvSpPr>
        <p:spPr>
          <a:xfrm>
            <a:off x="587040" y="2817612"/>
            <a:ext cx="83054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这几个子网网络地址的前两个字节都是一致的，因此只需要比较第三个字节：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128=</a:t>
            </a:r>
            <a:r>
              <a:rPr lang="en-US" altLang="zh-CN" sz="2000" u="sng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100000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132=</a:t>
            </a:r>
            <a:r>
              <a:rPr lang="en-US" altLang="zh-CN" sz="2000" u="sng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1000010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134=</a:t>
            </a:r>
            <a:r>
              <a:rPr lang="en-US" altLang="zh-CN" sz="2000" u="sng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10000110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136=</a:t>
            </a:r>
            <a:r>
              <a:rPr lang="en-US" altLang="zh-CN" sz="2000" u="sng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10001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可以看出，第三个字节仅后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位不一样，而前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位都是相同的（用下划线表示）。这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个地址块的共同前缀是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8+8+4=20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位。按照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CIDR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路由聚合的原理，路由聚合会放大地址空间，因此最大可能的聚合后，地址块是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212.56.128.0/20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95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421C5-1F0E-4364-9628-4555038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副标题 2">
            <a:extLst>
              <a:ext uri="{FF2B5EF4-FFF2-40B4-BE49-F238E27FC236}">
                <a16:creationId xmlns:a16="http://schemas.microsoft.com/office/drawing/2014/main" id="{7D1AE76B-CA4A-341E-54EB-80ADD49A2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" y="3119935"/>
            <a:ext cx="9144000" cy="769441"/>
          </a:xfrm>
        </p:spPr>
        <p:txBody>
          <a:bodyPr wrap="square">
            <a:spAutoFit/>
          </a:bodyPr>
          <a:lstStyle/>
          <a:p>
            <a:pPr algn="ctr">
              <a:buSzPct val="85000"/>
              <a:buFont typeface="ZapfDingbats"/>
              <a:buNone/>
              <a:defRPr/>
            </a:pPr>
            <a:r>
              <a:rPr lang="zh-CN" altLang="en-US" sz="4400" b="1" kern="1200" dirty="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rPr>
              <a:t>第五章作业</a:t>
            </a:r>
          </a:p>
        </p:txBody>
      </p:sp>
    </p:spTree>
    <p:extLst>
      <p:ext uri="{BB962C8B-B14F-4D97-AF65-F5344CB8AC3E}">
        <p14:creationId xmlns:p14="http://schemas.microsoft.com/office/powerpoint/2010/main" val="967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"/>
    </mc:Choice>
    <mc:Fallback xmlns="">
      <p:transition spd="slow" advTm="998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7CD1-90CF-6158-8305-9CCAAF3A0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4C577-BC4A-E5F4-1B4A-7EBB3FBC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B3A665-6C66-4D45-4714-C6578C5E0488}"/>
              </a:ext>
            </a:extLst>
          </p:cNvPr>
          <p:cNvSpPr txBox="1"/>
          <p:nvPr/>
        </p:nvSpPr>
        <p:spPr>
          <a:xfrm>
            <a:off x="536724" y="836712"/>
            <a:ext cx="8020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、设要传输的数据是：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00111000 00000001 00011111 11100010 01101011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，分别写出采用下列方法构成的帧，并计算每种方法的效率（有效数据量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传输总数据量）：</a:t>
            </a:r>
            <a:endParaRPr lang="zh-CN" altLang="en-US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字符计数法；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(b) BISYNC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的字符填充法，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SOH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EOT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DLE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0x10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零比特填充法；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A4418BD-3C1E-5302-C33A-D6C6943DCB1C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1136415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D70B-90A6-A448-98FE-0E0A9B2FD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403FE4-3956-BA31-08C0-4E0B2B49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FD3F69-0E0A-52C8-CFAD-54C913CC618D}"/>
              </a:ext>
            </a:extLst>
          </p:cNvPr>
          <p:cNvSpPr txBox="1"/>
          <p:nvPr/>
        </p:nvSpPr>
        <p:spPr>
          <a:xfrm>
            <a:off x="536724" y="836712"/>
            <a:ext cx="8020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、设要传输的数据是：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00111000 00000001 00011111 11100010 01101011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，分别写出采用下列方法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构成的帧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，并计算每种方法的效率（有效数据量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传输总数据量）：</a:t>
            </a:r>
            <a:endParaRPr lang="zh-CN" altLang="en-US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字符计数法；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(b) BISYNC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的字符填充法，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SOH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EOT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DLE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0x10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零比特填充法；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D78C4E0-1EAB-AA6E-9659-C10035477DA0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4C342A-E14C-AF16-6436-824EFE28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87" y="2748767"/>
            <a:ext cx="4968626" cy="3635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384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C737-3FA8-DC6F-9044-EEF8C90EE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84EECC-1A62-A9E6-E434-23FFCCE9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39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CF12D7-97FE-0B61-ECA9-047A4321F63A}"/>
              </a:ext>
            </a:extLst>
          </p:cNvPr>
          <p:cNvSpPr txBox="1"/>
          <p:nvPr/>
        </p:nvSpPr>
        <p:spPr>
          <a:xfrm>
            <a:off x="536724" y="836712"/>
            <a:ext cx="8020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、设要传输的数据是：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00111000 00000001 00011111 11100010 01101011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，分别写出采用下列方法构成的帧，并计算每种方法的效率（有效数据量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传输总数据量）：</a:t>
            </a:r>
            <a:endParaRPr lang="zh-CN" altLang="en-US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字符计数法；</a:t>
            </a:r>
            <a:endParaRPr lang="zh-CN" altLang="en-US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2669EC3-105D-C484-F027-2CB0064EABD3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424F82-5A84-48E1-6CA6-47A4B8D458B9}"/>
              </a:ext>
            </a:extLst>
          </p:cNvPr>
          <p:cNvSpPr txBox="1"/>
          <p:nvPr/>
        </p:nvSpPr>
        <p:spPr>
          <a:xfrm>
            <a:off x="611560" y="5229200"/>
            <a:ext cx="81470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）字符计数法：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00000110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00111000 00000001 00011111 11100010 01101011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 效率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5/6=83.3%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19C8D7-EE4B-A7BC-76DB-0EFE6193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30" y="2151442"/>
            <a:ext cx="4557009" cy="316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85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0C25F-61B2-3DC3-9DF8-F1E51D6BC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0292E6-F3DA-82D1-66A1-76F02FC7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9EFC262-A7BB-EAAF-730D-D0EDEC1EFA88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6F0DEC-4495-64E9-C19B-6E7B923D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66" y="1989093"/>
            <a:ext cx="5816267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C58BD91-3A70-776E-2E40-432E4E21A31E}"/>
              </a:ext>
            </a:extLst>
          </p:cNvPr>
          <p:cNvSpPr txBox="1"/>
          <p:nvPr/>
        </p:nvSpPr>
        <p:spPr>
          <a:xfrm>
            <a:off x="536724" y="836712"/>
            <a:ext cx="80204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、一个网络采用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距离矢量选路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算法，已知节点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收到了来自邻居节点的路由信息如下所示，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到邻居节点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的距离分别是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。请计算出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的路由表。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08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FA9F4-218D-B13E-C370-D1BB562A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94C268-79E2-DC32-CBBA-1EA46CD1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B692F9-5D18-41CB-F5CD-67D491853451}"/>
              </a:ext>
            </a:extLst>
          </p:cNvPr>
          <p:cNvSpPr txBox="1"/>
          <p:nvPr/>
        </p:nvSpPr>
        <p:spPr>
          <a:xfrm>
            <a:off x="536724" y="836712"/>
            <a:ext cx="8020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、设要传输的数据是：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00111000 00000001 00011111 11100010 01101011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，分别写出采用下列方法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构成的帧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，并计算每种方法的效率（有效数据量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传输总数据量）：</a:t>
            </a:r>
            <a:endParaRPr lang="zh-CN" altLang="en-US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(b) BISYNC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的字符填充法，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SOH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0x01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EOT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0x04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DLE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0x10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068C50E-20F6-C3A9-3F90-80AADB91D0DE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20A9F9-6371-4E5A-9B3B-670A36C5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05" y="2273306"/>
            <a:ext cx="4270166" cy="287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1C39D7-CEA3-A842-5C6F-475BA58F5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63" y="2269047"/>
            <a:ext cx="4385024" cy="289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AE0C5D-FF8A-ADCC-D322-3924ABDE6DDA}"/>
              </a:ext>
            </a:extLst>
          </p:cNvPr>
          <p:cNvSpPr txBox="1"/>
          <p:nvPr/>
        </p:nvSpPr>
        <p:spPr>
          <a:xfrm>
            <a:off x="808210" y="5364976"/>
            <a:ext cx="76701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）字符填充法：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CC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00000001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00111000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99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00010000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u="sng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00000001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00011111 11100010 01101011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CCFF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00000100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 效率为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5/8=62.5%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14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AB0F8-4C9B-C5D7-31B5-55EEDDE6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0BF766-0E1E-38FE-5F0C-8AA14923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51A968-F1B3-6595-6B16-2C5F7E4D4ED9}"/>
              </a:ext>
            </a:extLst>
          </p:cNvPr>
          <p:cNvSpPr txBox="1"/>
          <p:nvPr/>
        </p:nvSpPr>
        <p:spPr>
          <a:xfrm>
            <a:off x="536724" y="836712"/>
            <a:ext cx="80204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、设要传输的数据是：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00111000 00000001 00011111 11100010 01101011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，分别写出采用下列方法构成的帧，并计算每种方法的效率（有效数据量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传输总数据量）：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zh-CN" altLang="en-US" sz="2000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零比特填充法；</a:t>
            </a:r>
            <a:endParaRPr lang="zh-CN" altLang="en-US" sz="20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64DE723-32D6-3138-B1E2-990CB6879C64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40081-22E3-E95C-14FA-EE221EF7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139583"/>
            <a:ext cx="4138919" cy="3137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1150D1-9873-1030-02C7-E6AB14CD6383}"/>
              </a:ext>
            </a:extLst>
          </p:cNvPr>
          <p:cNvSpPr txBox="1"/>
          <p:nvPr/>
        </p:nvSpPr>
        <p:spPr>
          <a:xfrm>
            <a:off x="536724" y="5157192"/>
            <a:ext cx="83557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000" kern="10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）零比特填充法：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01111110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00111000 00000001 00011111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11100010 01101011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01111110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 效率为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40/57=70.2%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996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FEBC9-A6F3-37B1-6C96-F3CE87CFC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F83EDB-DB20-5D41-0BBC-DED9CE971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C17476-6782-2350-1B28-64C5D8ECD22B}"/>
              </a:ext>
            </a:extLst>
          </p:cNvPr>
          <p:cNvSpPr txBox="1"/>
          <p:nvPr/>
        </p:nvSpPr>
        <p:spPr>
          <a:xfrm>
            <a:off x="536724" y="836712"/>
            <a:ext cx="8020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、设要传输的数据是：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00111000 00000001 00011111 11100010 01101011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，分别写出采用下列方法构成的帧，并计算每种方法的效率（有效数据量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传输总数据量）：</a:t>
            </a:r>
            <a:endParaRPr lang="zh-CN" altLang="en-US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(a) 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字符计数法；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(b) BISYNC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的字符填充法，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SOH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EOT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DLE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0x10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(c) 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零比特填充法；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774D310-3957-AAC0-D81F-3A23542C6B45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FB5345-17D6-3C21-0839-72FCC83694FB}"/>
              </a:ext>
            </a:extLst>
          </p:cNvPr>
          <p:cNvSpPr txBox="1"/>
          <p:nvPr/>
        </p:nvSpPr>
        <p:spPr>
          <a:xfrm>
            <a:off x="561789" y="3429000"/>
            <a:ext cx="80204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）字符计数法：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00000110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00111000 00000001 00011111 11100010 01101011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 效率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5/6=83.3%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）字符填充法：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00000001 00111000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00010000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00000001 00011111 11100010 01101011 00000100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 效率为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5/8=62.5%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）零比特填充法：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01111110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00111000 00000001 00011111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11100010 01101011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01111110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 效率为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40/57=70.2%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867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FF6B2-D617-131A-F9E2-4D8B7FF5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517D3E6-7A29-6434-073E-A3C286FF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04013C-C6E8-C223-42F0-29D6CAD14BCF}"/>
              </a:ext>
            </a:extLst>
          </p:cNvPr>
          <p:cNvSpPr txBox="1"/>
          <p:nvPr/>
        </p:nvSpPr>
        <p:spPr>
          <a:xfrm>
            <a:off x="358118" y="836712"/>
            <a:ext cx="842776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j-ea"/>
                <a:ea typeface="+mj-ea"/>
              </a:rPr>
              <a:t>2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、如下图所示，主机和路由器各接口的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地址和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地址已给出，主机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A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要发送一个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包给主机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B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，假设没有传输差错，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回答下列问题：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j-ea"/>
                <a:ea typeface="+mj-ea"/>
              </a:rPr>
              <a:t>  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(1)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2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中，源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地址分别是什么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?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+mj-ea"/>
                <a:ea typeface="+mj-ea"/>
              </a:rPr>
              <a:t>  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(2)A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通过什么协议确定数据包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1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中的目的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地址？假设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地址与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地址的映射缓存表为空，描述从获知目的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地址开始、到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A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确定目的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地址的过程。</a:t>
            </a:r>
            <a:endParaRPr lang="en-US" altLang="zh-CN" kern="100" dirty="0">
              <a:latin typeface="+mj-ea"/>
              <a:ea typeface="+mj-ea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j-ea"/>
                <a:ea typeface="+mj-ea"/>
              </a:rPr>
              <a:t>  </a:t>
            </a:r>
            <a:r>
              <a:rPr lang="en-US" altLang="zh-CN" kern="100" dirty="0">
                <a:latin typeface="+mj-ea"/>
                <a:ea typeface="+mj-ea"/>
              </a:rPr>
              <a:t>(3)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3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中，目的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地址分别是什么？</a:t>
            </a:r>
            <a:endParaRPr lang="en-US" altLang="zh-CN" sz="1800" kern="100" dirty="0">
              <a:effectLst/>
              <a:latin typeface="+mj-ea"/>
              <a:ea typeface="+mj-ea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j-ea"/>
                <a:ea typeface="+mj-ea"/>
              </a:rPr>
              <a:t>  </a:t>
            </a:r>
            <a:r>
              <a:rPr lang="en-US" altLang="zh-CN" kern="100" dirty="0">
                <a:latin typeface="+mj-ea"/>
                <a:ea typeface="+mj-ea"/>
              </a:rPr>
              <a:t>(4)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4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中，源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地址分别是什么？</a:t>
            </a:r>
          </a:p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+mj-ea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DE5AD90-2386-68A5-69BF-BFB205DFFE25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2</a:t>
            </a:r>
            <a:r>
              <a:rPr lang="zh-CN" altLang="en-US" sz="3200" b="0" kern="0" dirty="0"/>
              <a:t>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46F78F-7D17-38DB-0739-C714717B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924944"/>
            <a:ext cx="460851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77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96DEF-9AD3-ECD9-F895-7E3C297F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75873F-908B-7A5C-0B0A-58ABB5DA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35DDB4-88BC-E6FB-9D35-96E6C169BF05}"/>
              </a:ext>
            </a:extLst>
          </p:cNvPr>
          <p:cNvSpPr txBox="1"/>
          <p:nvPr/>
        </p:nvSpPr>
        <p:spPr>
          <a:xfrm>
            <a:off x="358118" y="836712"/>
            <a:ext cx="842776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j-ea"/>
                <a:ea typeface="+mj-ea"/>
              </a:rPr>
              <a:t>2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、如下图所示，主机和路由器各接口的</a:t>
            </a:r>
            <a:r>
              <a:rPr lang="en-US" altLang="zh-CN" sz="2000" kern="10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IP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地址和</a:t>
            </a:r>
            <a:r>
              <a:rPr lang="en-US" altLang="zh-CN" sz="2000" kern="10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MAC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地址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已给出，主机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A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要发送一个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包给主机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B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，假设没有传输差错，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回答下列问题：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j-ea"/>
                <a:ea typeface="+mj-ea"/>
              </a:rPr>
              <a:t>  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(1)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2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中，源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地址分别是什么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?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+mj-ea"/>
                <a:ea typeface="+mj-ea"/>
              </a:rPr>
              <a:t>  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(2)A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通过什么协议确定数据包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1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中的目的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地址？假设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地址与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地址的映射缓存表为空，描述从获知目的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地址开始、到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A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确定目的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地址的过程。</a:t>
            </a:r>
            <a:endParaRPr lang="en-US" altLang="zh-CN" kern="100" dirty="0">
              <a:latin typeface="+mj-ea"/>
              <a:ea typeface="+mj-ea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j-ea"/>
                <a:ea typeface="+mj-ea"/>
              </a:rPr>
              <a:t>  </a:t>
            </a:r>
            <a:r>
              <a:rPr lang="en-US" altLang="zh-CN" kern="100" dirty="0">
                <a:latin typeface="+mj-ea"/>
                <a:ea typeface="+mj-ea"/>
              </a:rPr>
              <a:t>(3)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3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中，目的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地址分别是什么？</a:t>
            </a:r>
            <a:endParaRPr lang="en-US" altLang="zh-CN" sz="1800" kern="100" dirty="0">
              <a:effectLst/>
              <a:latin typeface="+mj-ea"/>
              <a:ea typeface="+mj-ea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j-ea"/>
                <a:ea typeface="+mj-ea"/>
              </a:rPr>
              <a:t>  </a:t>
            </a:r>
            <a:r>
              <a:rPr lang="en-US" altLang="zh-CN" kern="100" dirty="0">
                <a:latin typeface="+mj-ea"/>
                <a:ea typeface="+mj-ea"/>
              </a:rPr>
              <a:t>(4)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4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中，源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地址分别是什么？</a:t>
            </a:r>
          </a:p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+mj-ea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FF07286-A021-529F-FB60-207B44E3875E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2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3362D5-2576-C7B3-8000-06CD855F0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4" y="2996952"/>
            <a:ext cx="4849120" cy="326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DFD0DD-DE49-BAA0-A72B-CE45B4D1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999" y="3157871"/>
            <a:ext cx="4498139" cy="3175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A97130-D8E8-96A2-9F31-6CDE30FBF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601" y="3219722"/>
            <a:ext cx="4495630" cy="318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84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32FC-B73C-DE2B-D887-728C2732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6A2867-CB78-A350-9B9E-C1D6B137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41" y="2276872"/>
            <a:ext cx="4352471" cy="409996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3E82A2-1FA2-0E89-7266-9DB5D2D1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27EA0A-BF13-17A5-236D-FF78A7BCF8AC}"/>
              </a:ext>
            </a:extLst>
          </p:cNvPr>
          <p:cNvSpPr txBox="1"/>
          <p:nvPr/>
        </p:nvSpPr>
        <p:spPr>
          <a:xfrm>
            <a:off x="358118" y="836712"/>
            <a:ext cx="842776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j-ea"/>
                <a:ea typeface="+mj-ea"/>
              </a:rPr>
              <a:t>2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、如下图所示，主机和路由器各接口的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地址和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地址已给出，主机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A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要发送一个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包给主机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B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，假设没有传输差错，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回答下列问题：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j-ea"/>
                <a:ea typeface="+mj-ea"/>
              </a:rPr>
              <a:t>  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(1)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2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中，源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地址分别是什么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?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chemeClr val="bg2">
                    <a:lumMod val="90000"/>
                  </a:schemeClr>
                </a:solidFill>
                <a:effectLst/>
                <a:latin typeface="+mj-ea"/>
                <a:ea typeface="+mj-ea"/>
              </a:rPr>
              <a:t>  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(2)A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通过什么协议确定数据包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1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中的目的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地址？假设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地址与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地址的映射缓存表为空，描述从获知目的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地址开始、到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A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确定目的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地址的过程。</a:t>
            </a:r>
            <a:endParaRPr lang="en-US" altLang="zh-CN" kern="100" dirty="0">
              <a:latin typeface="+mj-ea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2FAA67C-898B-1453-492E-A53843DC3638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2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D56CD2-2764-1776-FA13-FDA1521BF3CE}"/>
              </a:ext>
            </a:extLst>
          </p:cNvPr>
          <p:cNvSpPr txBox="1"/>
          <p:nvPr/>
        </p:nvSpPr>
        <p:spPr>
          <a:xfrm>
            <a:off x="329720" y="2394146"/>
            <a:ext cx="48183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答：（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）源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00aa.0062.c609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，目的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00e0.4c3a.ad33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，源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210.23.6.9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，目的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223.54.9.2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30480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协议，过程如下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"/>
            </a:pP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源主机选路：主机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用目的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223.54.9.2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和子网掩码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/24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进行按位与操作，得到目的网络地址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223.54.9.0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，与本网地址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210.23.6.0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不同，因此确定需要发送给路由器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R1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210.23.6.10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"/>
            </a:pP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主机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广播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请求，携带目的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210.23.6.10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，路由器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R1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返回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响应，告知自己的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00d0.bce2.3dc4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"/>
            </a:pP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（可以不答）主机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将此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-MAC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地址映射表填入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缓存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216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36D7D-421D-C8BC-6118-D5E706665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80DFDB-C974-A128-9292-91837101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7BB600-ED5D-233A-FAAD-1CE71360B4FB}"/>
              </a:ext>
            </a:extLst>
          </p:cNvPr>
          <p:cNvSpPr txBox="1"/>
          <p:nvPr/>
        </p:nvSpPr>
        <p:spPr>
          <a:xfrm>
            <a:off x="358118" y="836712"/>
            <a:ext cx="84277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j-ea"/>
                <a:ea typeface="+mj-ea"/>
              </a:rPr>
              <a:t>2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、如下图所示，主机和路由器各接口的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地址和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地址已给出，主机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A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要发送一个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包给主机</a:t>
            </a:r>
            <a:r>
              <a:rPr lang="en-US" altLang="zh-CN" sz="2000" kern="100" dirty="0">
                <a:effectLst/>
                <a:latin typeface="+mj-ea"/>
                <a:ea typeface="+mj-ea"/>
              </a:rPr>
              <a:t>B</a:t>
            </a:r>
            <a:r>
              <a:rPr lang="zh-CN" altLang="en-US" sz="2000" kern="100" dirty="0">
                <a:effectLst/>
                <a:latin typeface="+mj-ea"/>
                <a:ea typeface="+mj-ea"/>
              </a:rPr>
              <a:t>，假设没有传输差错，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回答下列问题：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j-ea"/>
                <a:ea typeface="+mj-ea"/>
              </a:rPr>
              <a:t>  </a:t>
            </a:r>
            <a:r>
              <a:rPr lang="en-US" altLang="zh-CN" kern="100" dirty="0">
                <a:latin typeface="+mj-ea"/>
                <a:ea typeface="+mj-ea"/>
              </a:rPr>
              <a:t>(3)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3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中，目的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地址分别是什么？</a:t>
            </a:r>
            <a:endParaRPr lang="en-US" altLang="zh-CN" sz="1800" kern="100" dirty="0">
              <a:effectLst/>
              <a:latin typeface="+mj-ea"/>
              <a:ea typeface="+mj-ea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j-ea"/>
                <a:ea typeface="+mj-ea"/>
              </a:rPr>
              <a:t>  </a:t>
            </a:r>
            <a:r>
              <a:rPr lang="en-US" altLang="zh-CN" kern="100" dirty="0">
                <a:latin typeface="+mj-ea"/>
                <a:ea typeface="+mj-ea"/>
              </a:rPr>
              <a:t>(4)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数据包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4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中，源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MAC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地址、源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地址、目的</a:t>
            </a:r>
            <a:r>
              <a:rPr lang="en-US" altLang="zh-CN" sz="1800" kern="100" dirty="0">
                <a:effectLst/>
                <a:latin typeface="+mj-ea"/>
                <a:ea typeface="+mj-ea"/>
              </a:rPr>
              <a:t>IP</a:t>
            </a:r>
            <a:r>
              <a:rPr lang="zh-CN" altLang="en-US" sz="1800" kern="100" dirty="0">
                <a:effectLst/>
                <a:latin typeface="+mj-ea"/>
                <a:ea typeface="+mj-ea"/>
              </a:rPr>
              <a:t>地址分别是什么？</a:t>
            </a:r>
          </a:p>
          <a:p>
            <a:pPr marL="0" indent="26670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+mj-ea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61D93DB-5E5B-9689-BAA7-214B8105F0B7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2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87F574-B206-9FB4-0CDC-250F320D817C}"/>
              </a:ext>
            </a:extLst>
          </p:cNvPr>
          <p:cNvSpPr txBox="1"/>
          <p:nvPr/>
        </p:nvSpPr>
        <p:spPr>
          <a:xfrm>
            <a:off x="443051" y="3203469"/>
            <a:ext cx="43464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000" kern="10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）目的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00d0.bcf1.ab14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，目的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223.54.9.2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）源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00e0.6687.8d00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，目的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0080.c8f6.cc78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，源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210.23.6.9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，目的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223.54.9.2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98BD0D-71D8-C91C-17A5-CA061336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41" y="2276872"/>
            <a:ext cx="4352471" cy="40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35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8C712-CE8B-2008-B87E-10109A7B5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1AC1FE-CCE5-8AE1-1D69-23776B9A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7B1C9-D2D0-37B3-F3E9-EB77607E3700}"/>
              </a:ext>
            </a:extLst>
          </p:cNvPr>
          <p:cNvSpPr txBox="1"/>
          <p:nvPr/>
        </p:nvSpPr>
        <p:spPr>
          <a:xfrm>
            <a:off x="536724" y="836712"/>
            <a:ext cx="8427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）什么是校验码？什么是奇偶校验码？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）请写出二进制序列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01101011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的奇校验码和偶校验码？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23C4C60-6585-9B39-E12D-BE6F2A3795D6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662076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7FD98-E1A5-590C-C210-B6AACB40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4EFC3F-679E-7D4E-A94B-83DB3BDA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62B3DC-87AF-48F6-008F-394D1F37585D}"/>
              </a:ext>
            </a:extLst>
          </p:cNvPr>
          <p:cNvSpPr txBox="1"/>
          <p:nvPr/>
        </p:nvSpPr>
        <p:spPr>
          <a:xfrm>
            <a:off x="536724" y="836712"/>
            <a:ext cx="8427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）什么是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校验码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？什么是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奇偶校验码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）请写出二进制序列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01101011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的奇校验码和偶校验码？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9EB854B-506D-FF5C-06A4-21FEB5B25690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DE8342-0B66-20B5-1B11-9744858E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88613"/>
            <a:ext cx="5472608" cy="369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92C300-32FA-B9ED-2367-38DB0CD1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176433"/>
            <a:ext cx="5904656" cy="3996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485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D2B9-8802-ACF5-E651-6E453A09A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B75FCD-0636-EF68-4FEC-678C4A7C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49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369AA6-65BF-9D44-526A-CB705D9FAF9E}"/>
              </a:ext>
            </a:extLst>
          </p:cNvPr>
          <p:cNvSpPr txBox="1"/>
          <p:nvPr/>
        </p:nvSpPr>
        <p:spPr>
          <a:xfrm>
            <a:off x="536724" y="836712"/>
            <a:ext cx="8427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）什么是校验码？什么是奇偶校验码？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）请写出二进制序列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01101011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的奇校验码和偶校验码？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3736011-D4AE-BB01-AD8D-61D84DE10697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C621E7-6EF3-8773-0512-D5B8E97EC086}"/>
              </a:ext>
            </a:extLst>
          </p:cNvPr>
          <p:cNvSpPr txBox="1"/>
          <p:nvPr/>
        </p:nvSpPr>
        <p:spPr>
          <a:xfrm>
            <a:off x="536724" y="1631649"/>
            <a:ext cx="7851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）对传输的数据信息加上与其满足一定关系的冗余码，形成一个符合一定规律的发送序列，这样的冗余码成为校验码。校验码按照功能分为检错码和纠错码；</a:t>
            </a:r>
            <a:endParaRPr lang="en-US" altLang="zh-CN" sz="2000" kern="10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奇校验码是在面向字符的数据传输中，在每个字符的数据码后附加一个校验位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，使整个比特串中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的个数为奇数。偶校验码是在面向字符的数据传输中，在每个字符的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位数据码后附加一个校验位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或者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，使得整个比特串中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的个数为偶数。</a:t>
            </a:r>
            <a:endParaRPr lang="en-US" altLang="zh-CN" sz="2000" kern="10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01101011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的奇校验码应该是：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位序列中有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，奇校验码应该为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，使得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位序列中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的个数是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。因此奇校验码后的序列为：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011010110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01101011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的偶校验码应该是：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位序列中有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，偶校验码应该为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，使得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位序列中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的个数是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。因此偶校验码后的序列为：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011010111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9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6B252-32E5-9CBA-7F28-3FF3E7E15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774657-6D40-6965-6933-520CDAF2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919B1-BF22-08A2-0B99-F92A9A243CB8}"/>
              </a:ext>
            </a:extLst>
          </p:cNvPr>
          <p:cNvSpPr txBox="1"/>
          <p:nvPr/>
        </p:nvSpPr>
        <p:spPr>
          <a:xfrm>
            <a:off x="536724" y="836712"/>
            <a:ext cx="80204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、一个网络采用距离矢量选路算法，已知节点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收到了来自邻居节点的路由信息如下所示，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到邻居节点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的距离分别是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。请计算出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的路由表。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C9CFCF-572B-B539-7457-3B8B5978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97" y="1541465"/>
            <a:ext cx="2978806" cy="239832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777E010-4BDD-E3F3-1C49-1FD9CE4D6BA0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D438D17-165B-FA41-D0ED-3CC7AA87E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48926"/>
              </p:ext>
            </p:extLst>
          </p:nvPr>
        </p:nvGraphicFramePr>
        <p:xfrm>
          <a:off x="1914860" y="4024418"/>
          <a:ext cx="5264150" cy="2346960"/>
        </p:xfrm>
        <a:graphic>
          <a:graphicData uri="http://schemas.openxmlformats.org/drawingml/2006/table">
            <a:tbl>
              <a:tblPr/>
              <a:tblGrid>
                <a:gridCol w="1754505">
                  <a:extLst>
                    <a:ext uri="{9D8B030D-6E8A-4147-A177-3AD203B41FA5}">
                      <a16:colId xmlns:a16="http://schemas.microsoft.com/office/drawing/2014/main" val="1900884950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2509011040"/>
                    </a:ext>
                  </a:extLst>
                </a:gridCol>
                <a:gridCol w="1755140">
                  <a:extLst>
                    <a:ext uri="{9D8B030D-6E8A-4147-A177-3AD203B41FA5}">
                      <a16:colId xmlns:a16="http://schemas.microsoft.com/office/drawing/2014/main" val="1912794932"/>
                    </a:ext>
                  </a:extLst>
                </a:gridCol>
              </a:tblGrid>
              <a:tr h="2520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目的节点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距离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下一跳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428587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3717553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382778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91107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628861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484696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55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59149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180F51D-DF10-2FE4-5E0C-8D4E1633305F}"/>
              </a:ext>
            </a:extLst>
          </p:cNvPr>
          <p:cNvSpPr txBox="1"/>
          <p:nvPr/>
        </p:nvSpPr>
        <p:spPr>
          <a:xfrm>
            <a:off x="561789" y="3939786"/>
            <a:ext cx="8020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zh-CN" altLang="en-US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05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52BCE-FFC5-0F63-C522-088EB7BD7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4B8EFD-ED40-091F-63D9-781AC7CA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08B7A4-503C-057B-997B-EE3D3B611BB1}"/>
              </a:ext>
            </a:extLst>
          </p:cNvPr>
          <p:cNvSpPr txBox="1"/>
          <p:nvPr/>
        </p:nvSpPr>
        <p:spPr>
          <a:xfrm>
            <a:off x="536724" y="836712"/>
            <a:ext cx="84277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要发送的数据为</a:t>
            </a: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1110101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，采用</a:t>
            </a: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CRC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的生成多项式是</a:t>
            </a:r>
            <a:endParaRPr lang="en-US" altLang="zh-CN" sz="2000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试求应添加在数据后面的</a:t>
            </a: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CRC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校验码。</a:t>
            </a:r>
            <a:endParaRPr lang="en-US" altLang="zh-CN" sz="2000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D21501A-BB57-2614-8A60-3FC3D6E662DC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2495A63-6C75-7078-3FAB-CD2C0016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785150"/>
            <a:ext cx="1683469" cy="5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6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A7ABA-2B07-AFF2-8A94-8DEA5B98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3D318C-9179-95B0-4671-76B792CF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7825C6F-87C7-09DA-50BF-85A1006B933B}"/>
              </a:ext>
            </a:extLst>
          </p:cNvPr>
          <p:cNvSpPr txBox="1"/>
          <p:nvPr/>
        </p:nvSpPr>
        <p:spPr>
          <a:xfrm>
            <a:off x="536724" y="836712"/>
            <a:ext cx="8427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要发送的数据为</a:t>
            </a: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1110101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，采用</a:t>
            </a: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CRC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的生成多项式是</a:t>
            </a:r>
            <a:endParaRPr lang="en-US" altLang="zh-CN" sz="2000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试求应添加在数据后面的</a:t>
            </a:r>
            <a:r>
              <a:rPr lang="en-US" altLang="zh-CN" sz="2000" kern="100" dirty="0">
                <a:solidFill>
                  <a:schemeClr val="accent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CRC</a:t>
            </a:r>
            <a:r>
              <a:rPr lang="zh-CN" altLang="en-US" sz="2000" kern="100" dirty="0">
                <a:solidFill>
                  <a:schemeClr val="accent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校验码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F280753-4FFE-9F4C-8136-A83FFD6017ED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2F9F2D-AD49-5F03-5F7A-3B97D3E6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785150"/>
            <a:ext cx="1683469" cy="5197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874D7A4-188C-BC51-75D6-1FDF0752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6" y="1621064"/>
            <a:ext cx="5688632" cy="372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A15EEC-0FB7-CAFF-601A-8D6D6ADC6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69" y="1867796"/>
            <a:ext cx="5902697" cy="383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4BFC4-CF20-8A16-71F8-1913DA9B4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958" y="2217930"/>
            <a:ext cx="5660739" cy="4134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14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5B030-5ACB-14D4-F075-AA54EB5C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0E66F1-7D7D-6604-AD4C-99D63B47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8E48FA-CACE-10CC-C76D-3821986E7B63}"/>
              </a:ext>
            </a:extLst>
          </p:cNvPr>
          <p:cNvSpPr txBox="1"/>
          <p:nvPr/>
        </p:nvSpPr>
        <p:spPr>
          <a:xfrm>
            <a:off x="536724" y="836712"/>
            <a:ext cx="84277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要发送的数据为</a:t>
            </a: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1110101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，采用</a:t>
            </a: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CRC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的生成多项式是</a:t>
            </a:r>
            <a:endParaRPr lang="en-US" altLang="zh-CN" sz="2000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试求应添加在数据后面的</a:t>
            </a:r>
            <a:r>
              <a:rPr lang="en-US" altLang="zh-CN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CRC</a:t>
            </a: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校验码。</a:t>
            </a:r>
            <a:endParaRPr lang="en-US" altLang="zh-CN" sz="2000" kern="1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8C50A9A-0B05-4256-85DD-C2762197353A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C67BFD8-B90B-EB1C-C65F-33849CB66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785150"/>
            <a:ext cx="1683469" cy="5197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53932F-6659-9FD4-9132-202E0E6421B1}"/>
              </a:ext>
            </a:extLst>
          </p:cNvPr>
          <p:cNvSpPr txBox="1"/>
          <p:nvPr/>
        </p:nvSpPr>
        <p:spPr>
          <a:xfrm>
            <a:off x="536724" y="1525857"/>
            <a:ext cx="82837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答：</a:t>
            </a:r>
            <a:endParaRPr lang="zh-CN" altLang="en-US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生成多项式用二进制表示为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1001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，最高阶为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，因此在数据后面需要先添加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，即使用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2^n*M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作为被除数，得到被除数序列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1110101000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。除数即为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1001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。下面进行模二除法：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010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1001|1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101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00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u="sng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1001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010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余数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就是应当添加在数据后面的校验序列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010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，添加校验码后序列变成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1110101010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BC86A62-7E82-E6C2-1EBB-F4560D97C600}"/>
              </a:ext>
            </a:extLst>
          </p:cNvPr>
          <p:cNvSpPr/>
          <p:nvPr/>
        </p:nvSpPr>
        <p:spPr bwMode="auto">
          <a:xfrm>
            <a:off x="5184068" y="3418844"/>
            <a:ext cx="2952328" cy="1800201"/>
          </a:xfrm>
          <a:prstGeom prst="roundRect">
            <a:avLst>
              <a:gd name="adj" fmla="val 9769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易错点：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1.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每次只比较当前被除数的“最高位”是否为 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Kaiti SC" panose="02010600040101010101" pitchFamily="2" charset="-122"/>
                <a:ea typeface="Kaiti SC" panose="02010600040101010101" pitchFamily="2" charset="-122"/>
              </a:rPr>
              <a:t>2.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余数的位数始终保持一致（前导</a:t>
            </a:r>
            <a:r>
              <a:rPr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r>
              <a:rPr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9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9A344-45FF-9C41-78BE-6E527AB48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CE1DA1-16FA-735C-6A91-6B0A9B7A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70C708-D09C-C450-D672-4D2CE812DAF3}"/>
              </a:ext>
            </a:extLst>
          </p:cNvPr>
          <p:cNvSpPr txBox="1"/>
          <p:nvPr/>
        </p:nvSpPr>
        <p:spPr>
          <a:xfrm>
            <a:off x="536724" y="836712"/>
            <a:ext cx="84277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５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举出一个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协议在日常生活中的应用示例。此时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采用什么成帧方式，提供什么类型的服务？简要说明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协议中的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LCP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NCP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的功能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999ACFF-08D4-00F8-6E2F-70780542294A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3665861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F4256-BB54-DB93-1B79-7576366E7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521141-7995-187A-03FB-17D9F32D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91A64-C217-1EEB-6D88-97BC84417D97}"/>
              </a:ext>
            </a:extLst>
          </p:cNvPr>
          <p:cNvSpPr txBox="1"/>
          <p:nvPr/>
        </p:nvSpPr>
        <p:spPr>
          <a:xfrm>
            <a:off x="536724" y="836712"/>
            <a:ext cx="84277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５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举出一个</a:t>
            </a:r>
            <a:r>
              <a:rPr lang="en-US" altLang="zh-CN" sz="2000" kern="100" dirty="0">
                <a:solidFill>
                  <a:schemeClr val="accent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在日常生活中的应用示例。此时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采用什么成帧方式，提供什么类型的服务？简要说明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协议中的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LCP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NCP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的功能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8E63301-97A5-AA26-F6BB-76B744D82294}"/>
              </a:ext>
            </a:extLst>
          </p:cNvPr>
          <p:cNvSpPr txBox="1">
            <a:spLocks/>
          </p:cNvSpPr>
          <p:nvPr/>
        </p:nvSpPr>
        <p:spPr>
          <a:xfrm>
            <a:off x="536724" y="109538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0B4774-6EA8-5A4B-BB97-7B684DFE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20" y="1700808"/>
            <a:ext cx="4681867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AC6502-42BD-7A21-8B08-85F0353D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74" y="1988840"/>
            <a:ext cx="5112568" cy="3451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4F38AD-1317-9B91-07B9-105615CA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631" y="2380719"/>
            <a:ext cx="5365849" cy="3887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9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D73F9-370C-CA39-5030-D5109062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7B7009-5480-E530-2322-40F1A286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6EAA95-B4E4-9B76-A1E8-552BEF9064DC}"/>
              </a:ext>
            </a:extLst>
          </p:cNvPr>
          <p:cNvSpPr txBox="1"/>
          <p:nvPr/>
        </p:nvSpPr>
        <p:spPr>
          <a:xfrm>
            <a:off x="536724" y="836712"/>
            <a:ext cx="84277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５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举出一个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协议在日常生活中的应用示例。此时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采用什么成帧方式，提供什么类型的服务？简要说明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协议中的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LCP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NCP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的功能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DD70E3E-6D65-31ED-35B6-45ACC7A6A4A7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第五章第</a:t>
            </a:r>
            <a:r>
              <a:rPr lang="en-US" altLang="zh-CN" sz="3200" b="0" kern="0" dirty="0"/>
              <a:t>5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1BACFB-630C-B60E-163E-447E4C1D196F}"/>
              </a:ext>
            </a:extLst>
          </p:cNvPr>
          <p:cNvSpPr txBox="1"/>
          <p:nvPr/>
        </p:nvSpPr>
        <p:spPr>
          <a:xfrm>
            <a:off x="593420" y="2126227"/>
            <a:ext cx="83143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答：用户使用电信网络上的服务，拨号或者通过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ADSL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上网时，主机和运营商的接入服务器之间使用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作为数据链路层协议。</a:t>
            </a:r>
            <a:endParaRPr lang="en-US" altLang="zh-CN" sz="2000" kern="10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此时，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采用面向字节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字符的成帧方式，帧头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帧尾标志为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0x7E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，转义字符为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0x7D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，转义后分别变为帧头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尾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 7D 0x5E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、转义字符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0x7D 0x5D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；提供无连接服务，只进行差错检测，没有差错恢复和流量控制功能。</a:t>
            </a:r>
            <a:endParaRPr lang="en-US" altLang="zh-CN" sz="2000" kern="10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LCP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用于数据链路管理和参数协商，例如数据链路的建立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释放、是否压缩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包头、采用哪种身份认证协议、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内部的数据最大长度等；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PPP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可以支持多种网络层协议，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NCP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用于协商网络层相关参数，例如分配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35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9D56-337E-A965-93BA-02771AA06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副标题 2">
            <a:extLst>
              <a:ext uri="{FF2B5EF4-FFF2-40B4-BE49-F238E27FC236}">
                <a16:creationId xmlns:a16="http://schemas.microsoft.com/office/drawing/2014/main" id="{FDF2A297-B5CB-5C5B-CF84-1AF9F2E20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" y="3119935"/>
            <a:ext cx="9144000" cy="769441"/>
          </a:xfrm>
        </p:spPr>
        <p:txBody>
          <a:bodyPr wrap="square">
            <a:spAutoFit/>
          </a:bodyPr>
          <a:lstStyle/>
          <a:p>
            <a:pPr algn="ctr">
              <a:buSzPct val="85000"/>
              <a:buFont typeface="ZapfDingbats"/>
              <a:buNone/>
              <a:defRPr/>
            </a:pPr>
            <a:r>
              <a:rPr lang="zh-CN" altLang="en-US" sz="4400" b="1" kern="1200" dirty="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rPr>
              <a:t>第六章作业</a:t>
            </a:r>
          </a:p>
        </p:txBody>
      </p:sp>
    </p:spTree>
    <p:extLst>
      <p:ext uri="{BB962C8B-B14F-4D97-AF65-F5344CB8AC3E}">
        <p14:creationId xmlns:p14="http://schemas.microsoft.com/office/powerpoint/2010/main" val="198416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"/>
    </mc:Choice>
    <mc:Fallback xmlns="">
      <p:transition spd="slow" advTm="998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11C5-AE94-37CE-48CA-616E4B4CF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3AE493-C454-9972-12CF-B0B1A8E4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99AF4-AF09-C01E-E04F-3B5FDF113D72}"/>
              </a:ext>
            </a:extLst>
          </p:cNvPr>
          <p:cNvSpPr txBox="1"/>
          <p:nvPr/>
        </p:nvSpPr>
        <p:spPr>
          <a:xfrm>
            <a:off x="536724" y="836712"/>
            <a:ext cx="80204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、在一个采用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CSMA/CD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协议的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10 Mbit/s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网络中，其端到端长度为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4km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，信号在该网络上的传播速率为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200000km/s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，试问：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）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该网络的最短有效帧长是多少？</a:t>
            </a: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latin typeface="+mn-ea"/>
                <a:ea typeface="+mn-ea"/>
                <a:cs typeface="宋体" panose="02010600030101010101" pitchFamily="2" charset="-122"/>
              </a:rPr>
              <a:t>2</a:t>
            </a: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）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假设该网络中的站点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A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检测到冲突，执行退避算法时随机数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r=10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A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需要等待多长时间后才能再次发送数据？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D13C3B9-474D-8BD4-D6CA-7D1CB0AB6B2E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2922597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13D32-23AB-8229-9AF3-0EC9AE1D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D3E188B-B8DD-09C7-5EBC-0C96B509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411755"/>
            <a:ext cx="4949870" cy="3715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EF00C0-1D29-E929-CD35-03CF01B9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D93468-59AB-5AC6-7186-9CD2B8477450}"/>
              </a:ext>
            </a:extLst>
          </p:cNvPr>
          <p:cNvSpPr txBox="1"/>
          <p:nvPr/>
        </p:nvSpPr>
        <p:spPr>
          <a:xfrm>
            <a:off x="536724" y="836712"/>
            <a:ext cx="80204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、在一个采用</a:t>
            </a:r>
            <a:r>
              <a:rPr lang="en-US" altLang="zh-CN" sz="2000" kern="100" dirty="0">
                <a:solidFill>
                  <a:schemeClr val="accent2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CSMA/CD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协议的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10 Mbit/s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网络中，其端到端长度为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4km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，信号在该网络上的传播速率为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200000km/s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，试问：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）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该网络的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最短有效帧长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是多少？</a:t>
            </a: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latin typeface="+mn-ea"/>
                <a:ea typeface="+mn-ea"/>
                <a:cs typeface="宋体" panose="02010600030101010101" pitchFamily="2" charset="-122"/>
              </a:rPr>
              <a:t>2</a:t>
            </a: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）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假设该网络中的站点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A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检测到冲突，执行</a:t>
            </a:r>
            <a:r>
              <a:rPr lang="zh-CN" altLang="en-US" sz="2000" kern="100" dirty="0">
                <a:solidFill>
                  <a:schemeClr val="accent2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退避算法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时随机数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r=10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A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需要等待多长时间后才能再次发送数据？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493D736-889C-164C-A300-0975050A56CF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088520-09E3-BB9E-395E-787FB604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83" y="2685044"/>
            <a:ext cx="5291793" cy="3769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D0C21D-7ABB-EF92-F796-EAFBE5274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670" y="2846665"/>
            <a:ext cx="5680048" cy="390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34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E75DA-506E-F6F3-41A1-53F47C58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2BA4127-FB9B-7BEE-14A8-46683C12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59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52FA07-7FB3-876D-97EB-283D0A9F456A}"/>
              </a:ext>
            </a:extLst>
          </p:cNvPr>
          <p:cNvSpPr txBox="1"/>
          <p:nvPr/>
        </p:nvSpPr>
        <p:spPr>
          <a:xfrm>
            <a:off x="536724" y="836712"/>
            <a:ext cx="802042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、在一个采用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CSMA/CD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协议的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10 Mbit/s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网络中，其端到端长度为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4km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，信号在该网络上的传播速率为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200000km/s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，试问：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）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该网络的最短有效帧长是多少？</a:t>
            </a: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latin typeface="+mn-ea"/>
                <a:ea typeface="+mn-ea"/>
                <a:cs typeface="宋体" panose="02010600030101010101" pitchFamily="2" charset="-122"/>
              </a:rPr>
              <a:t>2</a:t>
            </a: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）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假设该网络中的站点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A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检测到冲突，执行退避算法时随机数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r=10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A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需要等待多长时间后才能再次发送数据？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14F2C32-FED5-87F5-3416-7326646E1A4E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98A552-00C6-F963-185E-0B2421A32D65}"/>
              </a:ext>
            </a:extLst>
          </p:cNvPr>
          <p:cNvSpPr txBox="1"/>
          <p:nvPr/>
        </p:nvSpPr>
        <p:spPr>
          <a:xfrm>
            <a:off x="395536" y="3420577"/>
            <a:ext cx="80204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indent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答：</a:t>
            </a:r>
          </a:p>
          <a:p>
            <a:pPr marL="228600" marR="0" indent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）最短有效帧的发送时延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= 2</a:t>
            </a:r>
            <a:r>
              <a:rPr lang="el-GR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τ </a:t>
            </a:r>
            <a:r>
              <a:rPr lang="zh-CN" altLang="el-GR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争用期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/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冲突窗口）</a:t>
            </a:r>
          </a:p>
          <a:p>
            <a:pPr marL="228600" marR="0" indent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     </a:t>
            </a:r>
            <a:r>
              <a:rPr lang="el-GR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τ =4÷200000 = 20µ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s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，</a:t>
            </a: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228600" marR="0" indent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     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最短有效帧长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= 40 µs × 10</a:t>
            </a:r>
            <a:r>
              <a:rPr lang="en-US" altLang="zh-CN" sz="2000" kern="100" baseline="300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7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 bit/s=400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位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= 50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字节</a:t>
            </a: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228600" marR="0" indent="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228600" marR="0" indent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2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）退避时间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= 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r × 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 2</a:t>
            </a:r>
            <a:r>
              <a:rPr lang="en-US" altLang="zh-CN" sz="2000" i="1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t = 10 * 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40 µs = 400 µs</a:t>
            </a:r>
          </a:p>
        </p:txBody>
      </p:sp>
    </p:spTree>
    <p:extLst>
      <p:ext uri="{BB962C8B-B14F-4D97-AF65-F5344CB8AC3E}">
        <p14:creationId xmlns:p14="http://schemas.microsoft.com/office/powerpoint/2010/main" val="34083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67B6-0DBE-B400-506C-30A757008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14CE5A-ACFF-EDE4-C9A8-4A85C3B2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4C450A-3CB3-E798-C439-8DDB1F3F4AA1}"/>
              </a:ext>
            </a:extLst>
          </p:cNvPr>
          <p:cNvSpPr txBox="1"/>
          <p:nvPr/>
        </p:nvSpPr>
        <p:spPr>
          <a:xfrm>
            <a:off x="536724" y="836712"/>
            <a:ext cx="8020422" cy="1095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一个通信子网使用链路状态路由选择算法，设当前网络处于稳定状态，路由器</a:t>
            </a:r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的“链路状态数据库”中共有</a:t>
            </a:r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条记录，内容分别如下：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617F05-6BFE-26B1-0633-82C02B0C2601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2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EBE0866-5E2B-C064-988E-61CA69488B2B}"/>
              </a:ext>
            </a:extLst>
          </p:cNvPr>
          <p:cNvGraphicFramePr>
            <a:graphicFrameLocks noGrp="1"/>
          </p:cNvGraphicFramePr>
          <p:nvPr/>
        </p:nvGraphicFramePr>
        <p:xfrm>
          <a:off x="2661147" y="1556793"/>
          <a:ext cx="3644880" cy="1414145"/>
        </p:xfrm>
        <a:graphic>
          <a:graphicData uri="http://schemas.openxmlformats.org/drawingml/2006/table">
            <a:tbl>
              <a:tblPr/>
              <a:tblGrid>
                <a:gridCol w="247383">
                  <a:extLst>
                    <a:ext uri="{9D8B030D-6E8A-4147-A177-3AD203B41FA5}">
                      <a16:colId xmlns:a16="http://schemas.microsoft.com/office/drawing/2014/main" val="659180112"/>
                    </a:ext>
                  </a:extLst>
                </a:gridCol>
                <a:gridCol w="327418">
                  <a:extLst>
                    <a:ext uri="{9D8B030D-6E8A-4147-A177-3AD203B41FA5}">
                      <a16:colId xmlns:a16="http://schemas.microsoft.com/office/drawing/2014/main" val="15050464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264293942"/>
                    </a:ext>
                  </a:extLst>
                </a:gridCol>
                <a:gridCol w="293464">
                  <a:extLst>
                    <a:ext uri="{9D8B030D-6E8A-4147-A177-3AD203B41FA5}">
                      <a16:colId xmlns:a16="http://schemas.microsoft.com/office/drawing/2014/main" val="246386895"/>
                    </a:ext>
                  </a:extLst>
                </a:gridCol>
                <a:gridCol w="248382">
                  <a:extLst>
                    <a:ext uri="{9D8B030D-6E8A-4147-A177-3AD203B41FA5}">
                      <a16:colId xmlns:a16="http://schemas.microsoft.com/office/drawing/2014/main" val="4093645051"/>
                    </a:ext>
                  </a:extLst>
                </a:gridCol>
                <a:gridCol w="201871">
                  <a:extLst>
                    <a:ext uri="{9D8B030D-6E8A-4147-A177-3AD203B41FA5}">
                      <a16:colId xmlns:a16="http://schemas.microsoft.com/office/drawing/2014/main" val="4104191777"/>
                    </a:ext>
                  </a:extLst>
                </a:gridCol>
                <a:gridCol w="327418">
                  <a:extLst>
                    <a:ext uri="{9D8B030D-6E8A-4147-A177-3AD203B41FA5}">
                      <a16:colId xmlns:a16="http://schemas.microsoft.com/office/drawing/2014/main" val="1485854369"/>
                    </a:ext>
                  </a:extLst>
                </a:gridCol>
                <a:gridCol w="259171">
                  <a:extLst>
                    <a:ext uri="{9D8B030D-6E8A-4147-A177-3AD203B41FA5}">
                      <a16:colId xmlns:a16="http://schemas.microsoft.com/office/drawing/2014/main" val="510581808"/>
                    </a:ext>
                  </a:extLst>
                </a:gridCol>
                <a:gridCol w="225035">
                  <a:extLst>
                    <a:ext uri="{9D8B030D-6E8A-4147-A177-3AD203B41FA5}">
                      <a16:colId xmlns:a16="http://schemas.microsoft.com/office/drawing/2014/main" val="1072214650"/>
                    </a:ext>
                  </a:extLst>
                </a:gridCol>
                <a:gridCol w="293464">
                  <a:extLst>
                    <a:ext uri="{9D8B030D-6E8A-4147-A177-3AD203B41FA5}">
                      <a16:colId xmlns:a16="http://schemas.microsoft.com/office/drawing/2014/main" val="945460365"/>
                    </a:ext>
                  </a:extLst>
                </a:gridCol>
                <a:gridCol w="327418">
                  <a:extLst>
                    <a:ext uri="{9D8B030D-6E8A-4147-A177-3AD203B41FA5}">
                      <a16:colId xmlns:a16="http://schemas.microsoft.com/office/drawing/2014/main" val="367259251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511810804"/>
                    </a:ext>
                  </a:extLst>
                </a:gridCol>
                <a:gridCol w="296495">
                  <a:extLst>
                    <a:ext uri="{9D8B030D-6E8A-4147-A177-3AD203B41FA5}">
                      <a16:colId xmlns:a16="http://schemas.microsoft.com/office/drawing/2014/main" val="592826735"/>
                    </a:ext>
                  </a:extLst>
                </a:gridCol>
                <a:gridCol w="272241">
                  <a:extLst>
                    <a:ext uri="{9D8B030D-6E8A-4147-A177-3AD203B41FA5}">
                      <a16:colId xmlns:a16="http://schemas.microsoft.com/office/drawing/2014/main" val="3116603706"/>
                    </a:ext>
                  </a:extLst>
                </a:gridCol>
              </a:tblGrid>
              <a:tr h="273630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 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 B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C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 D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 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73740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215472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478976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gridSpan="4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335400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90457"/>
                  </a:ext>
                </a:extLst>
              </a:tr>
            </a:tbl>
          </a:graphicData>
        </a:graphic>
      </p:graphicFrame>
      <p:sp>
        <p:nvSpPr>
          <p:cNvPr id="14" name="AutoShape 6">
            <a:extLst>
              <a:ext uri="{FF2B5EF4-FFF2-40B4-BE49-F238E27FC236}">
                <a16:creationId xmlns:a16="http://schemas.microsoft.com/office/drawing/2014/main" id="{5CC01804-C5F2-142F-2314-96E1C10F0A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90900" y="1917700"/>
            <a:ext cx="23622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4B5C6C-00EA-F295-74BB-678DFEBD2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45" y="3166110"/>
            <a:ext cx="4302781" cy="84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eaLnBrk="0" latinLnBrk="0" hangingPunct="0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(a)请画出该网络的拓扑结构。</a:t>
            </a:r>
          </a:p>
          <a:p>
            <a:pPr marL="0" marR="0" lvl="0" indent="0" algn="just" defTabSz="914400" eaLnBrk="0" latinLnBrk="0" hangingPunct="0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(b)请将路由器D的路由表补充完整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503D8F8-CE70-A0FB-E6CB-3206AF85B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961387"/>
              </p:ext>
            </p:extLst>
          </p:nvPr>
        </p:nvGraphicFramePr>
        <p:xfrm>
          <a:off x="3966210" y="4302155"/>
          <a:ext cx="1901934" cy="1774190"/>
        </p:xfrm>
        <a:graphic>
          <a:graphicData uri="http://schemas.openxmlformats.org/drawingml/2006/table">
            <a:tbl>
              <a:tblPr/>
              <a:tblGrid>
                <a:gridCol w="1004795">
                  <a:extLst>
                    <a:ext uri="{9D8B030D-6E8A-4147-A177-3AD203B41FA5}">
                      <a16:colId xmlns:a16="http://schemas.microsoft.com/office/drawing/2014/main" val="2946498951"/>
                    </a:ext>
                  </a:extLst>
                </a:gridCol>
                <a:gridCol w="897139">
                  <a:extLst>
                    <a:ext uri="{9D8B030D-6E8A-4147-A177-3AD203B41FA5}">
                      <a16:colId xmlns:a16="http://schemas.microsoft.com/office/drawing/2014/main" val="38511463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目的地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下一跳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740187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88425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2184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740733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9090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6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972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76879-C19F-3E7C-E21B-7DA8A8D4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0A19F7-A688-6162-9C6E-6B4C1E02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60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AC2A6C-2F0A-0AB5-AA21-3D9907FF27A6}"/>
              </a:ext>
            </a:extLst>
          </p:cNvPr>
          <p:cNvSpPr txBox="1"/>
          <p:nvPr/>
        </p:nvSpPr>
        <p:spPr>
          <a:xfrm>
            <a:off x="536724" y="836712"/>
            <a:ext cx="8020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2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、为什么在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无线局域网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中不能使用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CSMA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／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CD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协议，至少写出两个原因。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7EC707F-8D27-C6FE-03BE-E28C9DE82FC1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2</a:t>
            </a:r>
            <a:r>
              <a:rPr lang="zh-CN" altLang="en-US" sz="3200" b="0" kern="0" dirty="0"/>
              <a:t>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009CB3-FA57-DD92-C2A4-F1C5551D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6" y="1688613"/>
            <a:ext cx="5262459" cy="357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F5F2CA-2F4D-AA97-CA49-E1A40C24F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922887"/>
            <a:ext cx="5531067" cy="409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E20CC8-02E9-1A4D-828E-A26714E36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030" y="2122305"/>
            <a:ext cx="6076589" cy="44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2926-B242-B6E8-3D42-692EF204C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A1B00D-D46F-6FDC-11A0-207503FF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D81A91-9852-936F-4890-C60F5133D28C}"/>
              </a:ext>
            </a:extLst>
          </p:cNvPr>
          <p:cNvSpPr txBox="1"/>
          <p:nvPr/>
        </p:nvSpPr>
        <p:spPr>
          <a:xfrm>
            <a:off x="536724" y="836712"/>
            <a:ext cx="8020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2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、为什么在无线局域网中不能使用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CSMA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／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CD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协议，至少写出两个原因。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E61A1A9-530C-345D-65E5-034BFFB1D859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2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D5893F-2696-10F4-A49A-CD8B262ACA26}"/>
              </a:ext>
            </a:extLst>
          </p:cNvPr>
          <p:cNvSpPr txBox="1"/>
          <p:nvPr/>
        </p:nvSpPr>
        <p:spPr>
          <a:xfrm>
            <a:off x="395536" y="2296373"/>
            <a:ext cx="802042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答：</a:t>
            </a:r>
          </a:p>
          <a:p>
            <a:pPr marL="2286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）无线局域网的特殊问题，隐蔽站问题，无法可靠检测冲突，在无线环境中，由于信号衰减、障碍物阻挡或距离限制，站点可能无法感知其他站点的传输。例如，站点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和站点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都在站点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的通信范围内，但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和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彼此无法直接侦听到对方。如果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和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同时向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发送数据，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会发生冲突，但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和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C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无法检测到冲突，导致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CSMA/CD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失效。</a:t>
            </a: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2860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286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）无法同时发送和接收，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CSMA/CD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要求站点在发送数据的同时能够侦听信道以检测冲突。但在无线通信中，接收信号的强度往往会远远小于发送信号的强度，因此无法像有线以太网那样实时检测冲突。</a:t>
            </a:r>
          </a:p>
        </p:txBody>
      </p:sp>
    </p:spTree>
    <p:extLst>
      <p:ext uri="{BB962C8B-B14F-4D97-AF65-F5344CB8AC3E}">
        <p14:creationId xmlns:p14="http://schemas.microsoft.com/office/powerpoint/2010/main" val="30430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4FE9F-69C4-3169-BF73-5E05E3321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0498E06-CEEC-8B8D-A9ED-7FB62495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124744"/>
            <a:ext cx="4254825" cy="252028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442B1C-533C-0285-3C1F-A3FA51BA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1A723A-2B76-D635-C193-28D980EEC117}"/>
              </a:ext>
            </a:extLst>
          </p:cNvPr>
          <p:cNvSpPr txBox="1"/>
          <p:nvPr/>
        </p:nvSpPr>
        <p:spPr>
          <a:xfrm>
            <a:off x="536724" y="836712"/>
            <a:ext cx="802042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3. 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以太网交换机有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6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个接口，分别连接了一个路由器和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5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台主机：</a:t>
            </a:r>
            <a:b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</a:b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在下面表格的“动作”一栏中，表示先后发送了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4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个帧。假定在开始时，以太网交换机转发表都是空的，试把表中其他的栏目都填写完成：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54811AA-2282-49FB-6EA6-FD6EBC85F2F2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E6D5AB0-C39D-9F3D-A318-6B62E035A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093128"/>
              </p:ext>
            </p:extLst>
          </p:nvPr>
        </p:nvGraphicFramePr>
        <p:xfrm>
          <a:off x="1141554" y="4458602"/>
          <a:ext cx="6810761" cy="1676400"/>
        </p:xfrm>
        <a:graphic>
          <a:graphicData uri="http://schemas.openxmlformats.org/drawingml/2006/table">
            <a:tbl>
              <a:tblPr/>
              <a:tblGrid>
                <a:gridCol w="1410162">
                  <a:extLst>
                    <a:ext uri="{9D8B030D-6E8A-4147-A177-3AD203B41FA5}">
                      <a16:colId xmlns:a16="http://schemas.microsoft.com/office/drawing/2014/main" val="3256556317"/>
                    </a:ext>
                  </a:extLst>
                </a:gridCol>
                <a:gridCol w="1563171">
                  <a:extLst>
                    <a:ext uri="{9D8B030D-6E8A-4147-A177-3AD203B41FA5}">
                      <a16:colId xmlns:a16="http://schemas.microsoft.com/office/drawing/2014/main" val="1914393713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060330344"/>
                    </a:ext>
                  </a:extLst>
                </a:gridCol>
                <a:gridCol w="1821204">
                  <a:extLst>
                    <a:ext uri="{9D8B030D-6E8A-4147-A177-3AD203B41FA5}">
                      <a16:colId xmlns:a16="http://schemas.microsoft.com/office/drawing/2014/main" val="3741336727"/>
                    </a:ext>
                  </a:extLst>
                </a:gridCol>
              </a:tblGrid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动作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交换表的状态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向哪些接口转发帧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567314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304948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350270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568384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769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4003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82589-1CF4-46C2-65FB-0D7B35730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D206F4-B9E4-64B4-324B-8E84A482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124744"/>
            <a:ext cx="4254825" cy="252028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830FA5-2D22-0FF3-BA9B-0BE62DC5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EC6221-1C2D-4235-88AC-3A153FE1A177}"/>
              </a:ext>
            </a:extLst>
          </p:cNvPr>
          <p:cNvSpPr txBox="1"/>
          <p:nvPr/>
        </p:nvSpPr>
        <p:spPr>
          <a:xfrm>
            <a:off x="536724" y="836712"/>
            <a:ext cx="802042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3. 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以太网交换机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有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6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个接口，分别连接了一个路由器和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5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台主机：</a:t>
            </a:r>
            <a:b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</a:b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在下面表格的“动作”一栏中，表示先后发送了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4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个帧。假定在开始时，以太网交换机转发表都是空的，试把表中其他的栏目都填写完成：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42B0F05-8CE4-A9D0-C7BA-F345C82146D7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7B2C896-FBC3-5E70-FA34-E3B3B130D2C8}"/>
              </a:ext>
            </a:extLst>
          </p:cNvPr>
          <p:cNvGraphicFramePr>
            <a:graphicFrameLocks noGrp="1"/>
          </p:cNvGraphicFramePr>
          <p:nvPr/>
        </p:nvGraphicFramePr>
        <p:xfrm>
          <a:off x="1141554" y="4458602"/>
          <a:ext cx="6810761" cy="1676400"/>
        </p:xfrm>
        <a:graphic>
          <a:graphicData uri="http://schemas.openxmlformats.org/drawingml/2006/table">
            <a:tbl>
              <a:tblPr/>
              <a:tblGrid>
                <a:gridCol w="1410162">
                  <a:extLst>
                    <a:ext uri="{9D8B030D-6E8A-4147-A177-3AD203B41FA5}">
                      <a16:colId xmlns:a16="http://schemas.microsoft.com/office/drawing/2014/main" val="3256556317"/>
                    </a:ext>
                  </a:extLst>
                </a:gridCol>
                <a:gridCol w="1563171">
                  <a:extLst>
                    <a:ext uri="{9D8B030D-6E8A-4147-A177-3AD203B41FA5}">
                      <a16:colId xmlns:a16="http://schemas.microsoft.com/office/drawing/2014/main" val="1914393713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060330344"/>
                    </a:ext>
                  </a:extLst>
                </a:gridCol>
                <a:gridCol w="1821204">
                  <a:extLst>
                    <a:ext uri="{9D8B030D-6E8A-4147-A177-3AD203B41FA5}">
                      <a16:colId xmlns:a16="http://schemas.microsoft.com/office/drawing/2014/main" val="3741336727"/>
                    </a:ext>
                  </a:extLst>
                </a:gridCol>
              </a:tblGrid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动作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交换表的状态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向哪些接口转发帧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567314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304948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350270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568384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lang="zh-CN" altLang="en-US" sz="1600" b="1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sz="16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76926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0321B071-5C38-2B9F-3D7F-36B35576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460160"/>
            <a:ext cx="5523487" cy="3708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B20F8D-62D4-C231-47C4-59E7DAB3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745" y="2796868"/>
            <a:ext cx="4782785" cy="3501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D4FA3A-4C16-F3FB-CAAC-7043A4C4D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130" y="3020928"/>
            <a:ext cx="4719016" cy="3501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51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AFB62-E8AB-142A-FBE0-3D77EBA2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E7C708B-4679-A32A-4D98-7CC6DEA4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1124744"/>
            <a:ext cx="4254825" cy="252028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2D1737-C536-74F4-28B2-D1FCB6FF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627063-A593-CB3F-0DD7-3F30CA5EF44A}"/>
              </a:ext>
            </a:extLst>
          </p:cNvPr>
          <p:cNvSpPr txBox="1"/>
          <p:nvPr/>
        </p:nvSpPr>
        <p:spPr>
          <a:xfrm>
            <a:off x="536724" y="836712"/>
            <a:ext cx="802042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3. 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以太网交换机有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6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个接口，分别连接了一个路由器和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5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台主机：</a:t>
            </a:r>
            <a:b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</a:b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在下面表格的“动作”一栏中，表示先后发送了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4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个帧。假定在开始时，以太网交换机转发表都是空的，试把表中其他的栏目都填写完成：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0FE5A7A-73AB-01C5-FCFE-98C3E66F68AF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C1E22E9-9D39-E94E-F953-0741A5DEE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111733"/>
              </p:ext>
            </p:extLst>
          </p:nvPr>
        </p:nvGraphicFramePr>
        <p:xfrm>
          <a:off x="738708" y="4441604"/>
          <a:ext cx="8032973" cy="1920240"/>
        </p:xfrm>
        <a:graphic>
          <a:graphicData uri="http://schemas.openxmlformats.org/drawingml/2006/table">
            <a:tbl>
              <a:tblPr/>
              <a:tblGrid>
                <a:gridCol w="1328288">
                  <a:extLst>
                    <a:ext uri="{9D8B030D-6E8A-4147-A177-3AD203B41FA5}">
                      <a16:colId xmlns:a16="http://schemas.microsoft.com/office/drawing/2014/main" val="3256556317"/>
                    </a:ext>
                  </a:extLst>
                </a:gridCol>
                <a:gridCol w="1995288">
                  <a:extLst>
                    <a:ext uri="{9D8B030D-6E8A-4147-A177-3AD203B41FA5}">
                      <a16:colId xmlns:a16="http://schemas.microsoft.com/office/drawing/2014/main" val="1914393713"/>
                    </a:ext>
                  </a:extLst>
                </a:gridCol>
                <a:gridCol w="2042273">
                  <a:extLst>
                    <a:ext uri="{9D8B030D-6E8A-4147-A177-3AD203B41FA5}">
                      <a16:colId xmlns:a16="http://schemas.microsoft.com/office/drawing/2014/main" val="3060330344"/>
                    </a:ext>
                  </a:extLst>
                </a:gridCol>
                <a:gridCol w="2667124">
                  <a:extLst>
                    <a:ext uri="{9D8B030D-6E8A-4147-A177-3AD203B41FA5}">
                      <a16:colId xmlns:a16="http://schemas.microsoft.com/office/drawing/2014/main" val="3741336727"/>
                    </a:ext>
                  </a:extLst>
                </a:gridCol>
              </a:tblGrid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动作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交换表的状态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向哪些接口转发帧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zh-CN" alt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567314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写入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A,1)</a:t>
                      </a:r>
                      <a:endParaRPr 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洪泛转发，即向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接口转发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开始时交换表为空，不知道应向何接口转发帧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304948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写入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B,2)</a:t>
                      </a:r>
                      <a:endParaRPr 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转发给接口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交换机知道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在接口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方向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350270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写入</a:t>
                      </a:r>
                      <a:r>
                        <a:rPr lang="en-US" altLang="zh-CN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C,3)</a:t>
                      </a:r>
                      <a:endParaRPr lang="en-US" sz="1600" kern="10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转发给接口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交换机知道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在接口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方向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568384"/>
                  </a:ext>
                </a:extLst>
              </a:tr>
              <a:tr h="28652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r>
                        <a:rPr lang="zh-CN" altLang="en-US" sz="1600" b="1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发送帧给</a:t>
                      </a: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更新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A,1)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的有效时间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转发给接口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交换机知道</a:t>
                      </a: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在接口</a:t>
                      </a:r>
                      <a:r>
                        <a:rPr lang="en-US" altLang="zh-CN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方向</a:t>
                      </a:r>
                      <a:r>
                        <a:rPr lang="zh-CN" altLang="en-US" sz="16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zh-CN" altLang="en-US" sz="160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769260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6FAD5F8-D4F5-6EE5-5AD6-46FB1B275C3B}"/>
              </a:ext>
            </a:extLst>
          </p:cNvPr>
          <p:cNvSpPr txBox="1"/>
          <p:nvPr/>
        </p:nvSpPr>
        <p:spPr>
          <a:xfrm>
            <a:off x="183194" y="418770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0728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2A395-3BEE-688F-E73A-8EAEC3B8B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CDC892-1612-3629-9FAC-37F861C9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65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3B7804-9986-7B23-4258-1AB0063F037A}"/>
              </a:ext>
            </a:extLst>
          </p:cNvPr>
          <p:cNvSpPr txBox="1"/>
          <p:nvPr/>
        </p:nvSpPr>
        <p:spPr>
          <a:xfrm>
            <a:off x="536724" y="836712"/>
            <a:ext cx="8020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4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、在某用户主机（客户端）上用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Wireshark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截获了多个以太网帧，按先后顺序、各帧的帧头开始前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50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字节以十六进制显示在下表中，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32DE7B7-9CE9-5D98-0C51-0E5FC2AFB59B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ED660C-DABD-4E64-BC92-6E08CD383815}"/>
              </a:ext>
            </a:extLst>
          </p:cNvPr>
          <p:cNvSpPr txBox="1"/>
          <p:nvPr/>
        </p:nvSpPr>
        <p:spPr>
          <a:xfrm>
            <a:off x="566634" y="1688613"/>
            <a:ext cx="8246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请回答下列问题，并说明如何得出该值或该结论。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）写出该主机的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MAC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地址、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IP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地址和端口号：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2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）如何判断出以太网帧中封装的是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IP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包、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IP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包中封装的是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TCP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报文段？</a:t>
            </a: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latin typeface="+mn-ea"/>
                <a:ea typeface="+mn-ea"/>
                <a:cs typeface="宋体" panose="02010600030101010101" pitchFamily="2" charset="-122"/>
              </a:rPr>
              <a:t>3</a:t>
            </a:r>
            <a:r>
              <a:rPr lang="zh-CN" altLang="en-US" sz="2000" kern="100" dirty="0">
                <a:latin typeface="+mn-ea"/>
                <a:ea typeface="+mn-ea"/>
                <a:cs typeface="宋体" panose="02010600030101010101" pitchFamily="2" charset="-122"/>
              </a:rPr>
              <a:t>）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TCP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报文段中是哪个应用层协议的数据？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4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）写出封装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TCP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连接建立和连接释放各报文段的数据帧序号，连接释放由谁发起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——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客户端还是服务器端？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5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）哪个含有应用层数据的包是重传的？为什么？这个包里的应用层数据有多少字节？这个包是否被分段？为什么？</a:t>
            </a:r>
          </a:p>
        </p:txBody>
      </p:sp>
    </p:spTree>
    <p:extLst>
      <p:ext uri="{BB962C8B-B14F-4D97-AF65-F5344CB8AC3E}">
        <p14:creationId xmlns:p14="http://schemas.microsoft.com/office/powerpoint/2010/main" val="1745762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0BE7-25B0-AE53-26EA-0920AAC6A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8B5BCC-9E78-0497-DAA3-896646DE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66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975083C-3167-0B04-AFA4-E66E88842459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题（续表）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F0AE96E-9BFB-D7F5-6EAF-5FFB76C7D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86016"/>
              </p:ext>
            </p:extLst>
          </p:nvPr>
        </p:nvGraphicFramePr>
        <p:xfrm>
          <a:off x="1185051" y="885018"/>
          <a:ext cx="6773898" cy="5725229"/>
        </p:xfrm>
        <a:graphic>
          <a:graphicData uri="http://schemas.openxmlformats.org/drawingml/2006/table">
            <a:tbl>
              <a:tblPr/>
              <a:tblGrid>
                <a:gridCol w="575251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198647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895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19693-54AC-8E85-30F3-07824B0A6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84C22D-6B4B-EF3C-09A2-71E2BEFA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67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215F4B-8FDC-C84E-5DB1-981C9FF359A9}"/>
              </a:ext>
            </a:extLst>
          </p:cNvPr>
          <p:cNvSpPr txBox="1"/>
          <p:nvPr/>
        </p:nvSpPr>
        <p:spPr>
          <a:xfrm>
            <a:off x="536724" y="836712"/>
            <a:ext cx="8020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4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、在某用户主机（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客户端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）上用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Wireshark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截获了多个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以太网帧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，按先后顺序、各帧的帧头开始前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50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字节以十六进制显示在下表中，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5589F25-ACD5-4E15-135A-AC633823C2B6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76CF9E-E0BE-495B-A243-711BDB72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94902"/>
            <a:ext cx="6048672" cy="3842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9341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EA05F-5B13-6D58-B37A-5B141B675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9DB9A2-5E6F-2F23-C669-563BC43D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68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0F58E62-8F58-4F3F-CA03-578D77B662ED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5496E-A3ED-48AF-F492-8C5030A7999E}"/>
              </a:ext>
            </a:extLst>
          </p:cNvPr>
          <p:cNvSpPr txBox="1"/>
          <p:nvPr/>
        </p:nvSpPr>
        <p:spPr>
          <a:xfrm>
            <a:off x="6300192" y="980728"/>
            <a:ext cx="2682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）写出该主机的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MAC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地址、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地址和端口号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D72D5A1-4115-AAA6-28D5-C8E28B0390E8}"/>
              </a:ext>
            </a:extLst>
          </p:cNvPr>
          <p:cNvGraphicFramePr>
            <a:graphicFrameLocks noGrp="1"/>
          </p:cNvGraphicFramePr>
          <p:nvPr/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2C08FD30-A6F4-8880-2FD4-4ABA35C21F78}"/>
              </a:ext>
            </a:extLst>
          </p:cNvPr>
          <p:cNvGrpSpPr/>
          <p:nvPr/>
        </p:nvGrpSpPr>
        <p:grpSpPr>
          <a:xfrm>
            <a:off x="3974" y="1052736"/>
            <a:ext cx="6277590" cy="5695726"/>
            <a:chOff x="3974" y="1052736"/>
            <a:chExt cx="6277590" cy="569572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92C4944-959F-DB36-A869-51E04A220CE6}"/>
                </a:ext>
              </a:extLst>
            </p:cNvPr>
            <p:cNvSpPr/>
            <p:nvPr/>
          </p:nvSpPr>
          <p:spPr bwMode="auto">
            <a:xfrm>
              <a:off x="3974" y="1556792"/>
              <a:ext cx="6277590" cy="5191670"/>
            </a:xfrm>
            <a:prstGeom prst="rect">
              <a:avLst/>
            </a:prstGeom>
            <a:solidFill>
              <a:schemeClr val="bg1">
                <a:alpha val="88268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09888EA-3648-F061-18F1-F07DEB199175}"/>
                </a:ext>
              </a:extLst>
            </p:cNvPr>
            <p:cNvSpPr/>
            <p:nvPr/>
          </p:nvSpPr>
          <p:spPr bwMode="auto">
            <a:xfrm>
              <a:off x="251520" y="1052736"/>
              <a:ext cx="6011415" cy="459075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  <p:sp>
          <p:nvSpPr>
            <p:cNvPr id="16" name="右箭头 15">
              <a:extLst>
                <a:ext uri="{FF2B5EF4-FFF2-40B4-BE49-F238E27FC236}">
                  <a16:creationId xmlns:a16="http://schemas.microsoft.com/office/drawing/2014/main" id="{53CE2B6F-BF2C-03C2-2401-B921437B1834}"/>
                </a:ext>
              </a:extLst>
            </p:cNvPr>
            <p:cNvSpPr/>
            <p:nvPr/>
          </p:nvSpPr>
          <p:spPr bwMode="auto">
            <a:xfrm rot="3963928">
              <a:off x="3349879" y="1623133"/>
              <a:ext cx="671375" cy="223575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A405013-3280-2C3C-4AA1-4D8C7BDCFAD4}"/>
              </a:ext>
            </a:extLst>
          </p:cNvPr>
          <p:cNvSpPr txBox="1"/>
          <p:nvPr/>
        </p:nvSpPr>
        <p:spPr>
          <a:xfrm>
            <a:off x="219572" y="2048905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cc 2f 71 a7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08 00 45 00 00 34 73 8d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80 06 49 f0 c0 a8 7c 05 7b 75 85 23 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72B09CA-63C1-A807-C3C5-ADF83CE3ABE2}"/>
              </a:ext>
            </a:extLst>
          </p:cNvPr>
          <p:cNvSpPr txBox="1"/>
          <p:nvPr/>
        </p:nvSpPr>
        <p:spPr>
          <a:xfrm>
            <a:off x="219572" y="2048905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08 00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 73 8d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80 06 49 f0 c0 a8 7c 05 7b 75 85 23 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B5BEE0B-5B25-6C4F-2E9A-C3F4B3DE0FB3}"/>
              </a:ext>
            </a:extLst>
          </p:cNvPr>
          <p:cNvGrpSpPr/>
          <p:nvPr/>
        </p:nvGrpSpPr>
        <p:grpSpPr>
          <a:xfrm>
            <a:off x="251520" y="2965591"/>
            <a:ext cx="6895420" cy="1140079"/>
            <a:chOff x="251520" y="2965591"/>
            <a:chExt cx="6895420" cy="114007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049C17B-46CA-C318-BE3F-2ABEE0394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978393"/>
              <a:ext cx="6895420" cy="11272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D99A08A-3FE9-4310-F9C7-214FADC1BDDB}"/>
                </a:ext>
              </a:extLst>
            </p:cNvPr>
            <p:cNvSpPr txBox="1"/>
            <p:nvPr/>
          </p:nvSpPr>
          <p:spPr>
            <a:xfrm>
              <a:off x="2771717" y="2965591"/>
              <a:ext cx="1752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C00000"/>
                  </a:solidFill>
                </a:rPr>
                <a:t>以太网帧格式</a:t>
              </a:r>
            </a:p>
          </p:txBody>
        </p:sp>
      </p:grpSp>
      <p:sp>
        <p:nvSpPr>
          <p:cNvPr id="30" name="右箭头 29">
            <a:extLst>
              <a:ext uri="{FF2B5EF4-FFF2-40B4-BE49-F238E27FC236}">
                <a16:creationId xmlns:a16="http://schemas.microsoft.com/office/drawing/2014/main" id="{9AD4E297-D165-E7DB-6268-1A839AA94AC0}"/>
              </a:ext>
            </a:extLst>
          </p:cNvPr>
          <p:cNvSpPr/>
          <p:nvPr/>
        </p:nvSpPr>
        <p:spPr bwMode="auto">
          <a:xfrm rot="6854653" flipV="1">
            <a:off x="883191" y="2781015"/>
            <a:ext cx="1403948" cy="271210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4AD20F73-90FF-07C2-3AF9-01531D269AD2}"/>
              </a:ext>
            </a:extLst>
          </p:cNvPr>
          <p:cNvSpPr/>
          <p:nvPr/>
        </p:nvSpPr>
        <p:spPr bwMode="auto">
          <a:xfrm rot="6854653" flipV="1">
            <a:off x="2575446" y="2733040"/>
            <a:ext cx="1403948" cy="271210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B4205505-3E76-99D4-E9B8-274B65B9E2D3}"/>
              </a:ext>
            </a:extLst>
          </p:cNvPr>
          <p:cNvSpPr/>
          <p:nvPr/>
        </p:nvSpPr>
        <p:spPr bwMode="auto">
          <a:xfrm rot="7882325">
            <a:off x="4107193" y="2747024"/>
            <a:ext cx="1521601" cy="243243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0184E19-FCEB-0B0A-7508-1E0E98F0E667}"/>
              </a:ext>
            </a:extLst>
          </p:cNvPr>
          <p:cNvSpPr txBox="1"/>
          <p:nvPr/>
        </p:nvSpPr>
        <p:spPr>
          <a:xfrm>
            <a:off x="4949149" y="2757251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0x0800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-&gt;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IPv4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6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30" grpId="0" animBg="1"/>
      <p:bldP spid="31" grpId="0" animBg="1"/>
      <p:bldP spid="32" grpId="0" animBg="1"/>
      <p:bldP spid="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6367-A8CA-9CDC-812E-E4D2E0139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1E4F20-3738-8892-91C9-BF14E44F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69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B4D56C6-FAF6-EAC2-9A85-00F42CFD23CD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BFDD06-CC26-A8A6-1A61-BEDE488768B6}"/>
              </a:ext>
            </a:extLst>
          </p:cNvPr>
          <p:cNvSpPr txBox="1"/>
          <p:nvPr/>
        </p:nvSpPr>
        <p:spPr>
          <a:xfrm>
            <a:off x="6300192" y="980728"/>
            <a:ext cx="2682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）写出该主机的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MAC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地址、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地址和端口号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B405866-7F01-7B74-BDA0-064D2753EEDF}"/>
              </a:ext>
            </a:extLst>
          </p:cNvPr>
          <p:cNvGraphicFramePr>
            <a:graphicFrameLocks noGrp="1"/>
          </p:cNvGraphicFramePr>
          <p:nvPr/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9978CCA6-D7F2-F1C4-7DC4-ED9AB45BD449}"/>
              </a:ext>
            </a:extLst>
          </p:cNvPr>
          <p:cNvGrpSpPr/>
          <p:nvPr/>
        </p:nvGrpSpPr>
        <p:grpSpPr>
          <a:xfrm>
            <a:off x="3974" y="1052736"/>
            <a:ext cx="6277590" cy="5695726"/>
            <a:chOff x="3974" y="1052736"/>
            <a:chExt cx="6277590" cy="569572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4BB7AA-106E-0CF9-0B6F-E5B32CBE37B2}"/>
                </a:ext>
              </a:extLst>
            </p:cNvPr>
            <p:cNvSpPr/>
            <p:nvPr/>
          </p:nvSpPr>
          <p:spPr bwMode="auto">
            <a:xfrm>
              <a:off x="3974" y="1556792"/>
              <a:ext cx="6277590" cy="5191670"/>
            </a:xfrm>
            <a:prstGeom prst="rect">
              <a:avLst/>
            </a:prstGeom>
            <a:solidFill>
              <a:schemeClr val="bg1">
                <a:alpha val="88268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65924CD-315A-8813-2864-294EF650A39D}"/>
                </a:ext>
              </a:extLst>
            </p:cNvPr>
            <p:cNvSpPr/>
            <p:nvPr/>
          </p:nvSpPr>
          <p:spPr bwMode="auto">
            <a:xfrm>
              <a:off x="251520" y="1052736"/>
              <a:ext cx="6011415" cy="459075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  <p:sp>
          <p:nvSpPr>
            <p:cNvPr id="16" name="右箭头 15">
              <a:extLst>
                <a:ext uri="{FF2B5EF4-FFF2-40B4-BE49-F238E27FC236}">
                  <a16:creationId xmlns:a16="http://schemas.microsoft.com/office/drawing/2014/main" id="{69B85053-834D-05E8-0387-BBFFBF407FD9}"/>
                </a:ext>
              </a:extLst>
            </p:cNvPr>
            <p:cNvSpPr/>
            <p:nvPr/>
          </p:nvSpPr>
          <p:spPr bwMode="auto">
            <a:xfrm rot="3963928">
              <a:off x="3349879" y="1623133"/>
              <a:ext cx="671375" cy="223575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1202DD4-24FA-8822-0D24-0A26BC42475A}"/>
              </a:ext>
            </a:extLst>
          </p:cNvPr>
          <p:cNvSpPr txBox="1"/>
          <p:nvPr/>
        </p:nvSpPr>
        <p:spPr>
          <a:xfrm>
            <a:off x="222720" y="2046251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cc 2f 71 a7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08 00 45 00 00 34 73 8d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80 06 49 f0 c0 a8 7c 05 7b 75 85 23 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0A3DD2-327E-39CD-56B2-AA3F9A380F4F}"/>
              </a:ext>
            </a:extLst>
          </p:cNvPr>
          <p:cNvSpPr txBox="1"/>
          <p:nvPr/>
        </p:nvSpPr>
        <p:spPr>
          <a:xfrm>
            <a:off x="222720" y="2046251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08 00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 73 8d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80 06 49 f0 c0 a8 7c 05 7b 75 85 23 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339DDD1-405B-A812-4D08-6D8B5FCA954D}"/>
              </a:ext>
            </a:extLst>
          </p:cNvPr>
          <p:cNvGrpSpPr/>
          <p:nvPr/>
        </p:nvGrpSpPr>
        <p:grpSpPr>
          <a:xfrm>
            <a:off x="1089980" y="2743711"/>
            <a:ext cx="6604000" cy="2897314"/>
            <a:chOff x="1089980" y="2743711"/>
            <a:chExt cx="6604000" cy="289731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1653525-6D7D-BBAF-C916-43FC204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980" y="2796225"/>
              <a:ext cx="6604000" cy="284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C494929-A9BD-F34E-26D4-6600051BEDC2}"/>
                </a:ext>
              </a:extLst>
            </p:cNvPr>
            <p:cNvSpPr txBox="1"/>
            <p:nvPr/>
          </p:nvSpPr>
          <p:spPr>
            <a:xfrm>
              <a:off x="3008268" y="2743711"/>
              <a:ext cx="138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C00000"/>
                  </a:solidFill>
                </a:rPr>
                <a:t>IPv4</a:t>
              </a:r>
              <a:r>
                <a:rPr kumimoji="1" lang="zh-CN" altLang="en-US" sz="2000" dirty="0">
                  <a:solidFill>
                    <a:srgbClr val="C00000"/>
                  </a:solidFill>
                </a:rPr>
                <a:t>格式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71E73E4-5D66-86E0-2C20-05A70E88B09E}"/>
              </a:ext>
            </a:extLst>
          </p:cNvPr>
          <p:cNvSpPr/>
          <p:nvPr/>
        </p:nvSpPr>
        <p:spPr bwMode="auto">
          <a:xfrm>
            <a:off x="1471791" y="3104759"/>
            <a:ext cx="5832648" cy="262129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99C43B-3A26-0EA7-98D6-6AAAE2A45559}"/>
              </a:ext>
            </a:extLst>
          </p:cNvPr>
          <p:cNvSpPr/>
          <p:nvPr/>
        </p:nvSpPr>
        <p:spPr bwMode="auto">
          <a:xfrm>
            <a:off x="1509664" y="3435047"/>
            <a:ext cx="5832648" cy="262129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6AC56F9-C3D2-D827-EA77-B0C16A8CD90E}"/>
              </a:ext>
            </a:extLst>
          </p:cNvPr>
          <p:cNvSpPr/>
          <p:nvPr/>
        </p:nvSpPr>
        <p:spPr bwMode="auto">
          <a:xfrm>
            <a:off x="1471791" y="3736157"/>
            <a:ext cx="5832648" cy="269553"/>
          </a:xfrm>
          <a:prstGeom prst="rect">
            <a:avLst/>
          </a:prstGeom>
          <a:solidFill>
            <a:srgbClr val="00B0F0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73A0A71-AC63-21E9-AE59-4B341A141361}"/>
              </a:ext>
            </a:extLst>
          </p:cNvPr>
          <p:cNvSpPr txBox="1"/>
          <p:nvPr/>
        </p:nvSpPr>
        <p:spPr>
          <a:xfrm>
            <a:off x="222720" y="2046251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08 00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73 8d</a:t>
            </a:r>
            <a:endParaRPr lang="en-US" altLang="zh-CN" sz="1800" kern="100" dirty="0">
              <a:effectLst/>
              <a:highlight>
                <a:srgbClr val="00FF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80 </a:t>
            </a:r>
            <a:r>
              <a:rPr lang="en-US" altLang="zh-CN" sz="1800" kern="100" dirty="0">
                <a:effectLst/>
                <a:highlight>
                  <a:srgbClr val="FF00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49 f0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c0 a8 7c 05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7b 75 85 23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276C87F-A02F-5FB4-FA25-7B45C43BB3FB}"/>
              </a:ext>
            </a:extLst>
          </p:cNvPr>
          <p:cNvSpPr txBox="1"/>
          <p:nvPr/>
        </p:nvSpPr>
        <p:spPr>
          <a:xfrm>
            <a:off x="693562" y="176372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目的</a:t>
            </a:r>
            <a:r>
              <a:rPr kumimoji="1" lang="en-US" altLang="zh-CN" dirty="0">
                <a:solidFill>
                  <a:srgbClr val="C00000"/>
                </a:solidFill>
              </a:rPr>
              <a:t>MAC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5F00286-26CE-F8FF-435B-D0D143828B07}"/>
              </a:ext>
            </a:extLst>
          </p:cNvPr>
          <p:cNvSpPr txBox="1"/>
          <p:nvPr/>
        </p:nvSpPr>
        <p:spPr>
          <a:xfrm>
            <a:off x="2645127" y="176536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源</a:t>
            </a:r>
            <a:r>
              <a:rPr kumimoji="1" lang="en-US" altLang="zh-CN" dirty="0">
                <a:solidFill>
                  <a:srgbClr val="C00000"/>
                </a:solidFill>
              </a:rPr>
              <a:t>MAC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B13DC9AD-8BBD-136D-1D21-4EA8D41A0E33}"/>
              </a:ext>
            </a:extLst>
          </p:cNvPr>
          <p:cNvSpPr/>
          <p:nvPr/>
        </p:nvSpPr>
        <p:spPr bwMode="auto">
          <a:xfrm rot="2581474" flipV="1">
            <a:off x="1581061" y="3051204"/>
            <a:ext cx="1952841" cy="197729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41" name="右箭头 40">
            <a:extLst>
              <a:ext uri="{FF2B5EF4-FFF2-40B4-BE49-F238E27FC236}">
                <a16:creationId xmlns:a16="http://schemas.microsoft.com/office/drawing/2014/main" id="{1F1AF099-37E6-BBFB-1DFF-90772A5C77F4}"/>
              </a:ext>
            </a:extLst>
          </p:cNvPr>
          <p:cNvSpPr/>
          <p:nvPr/>
        </p:nvSpPr>
        <p:spPr bwMode="auto">
          <a:xfrm rot="5078094" flipV="1">
            <a:off x="2839600" y="3233821"/>
            <a:ext cx="1794679" cy="207077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id="{D63FA432-4B91-3F3F-D7BC-4674A206955B}"/>
              </a:ext>
            </a:extLst>
          </p:cNvPr>
          <p:cNvSpPr/>
          <p:nvPr/>
        </p:nvSpPr>
        <p:spPr bwMode="auto">
          <a:xfrm rot="6639291" flipV="1">
            <a:off x="3740728" y="3334329"/>
            <a:ext cx="2314880" cy="242111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524C73-28BE-973C-B12D-CB31FBC6523F}"/>
              </a:ext>
            </a:extLst>
          </p:cNvPr>
          <p:cNvSpPr txBox="1"/>
          <p:nvPr/>
        </p:nvSpPr>
        <p:spPr>
          <a:xfrm>
            <a:off x="279449" y="2645943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0x06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-&gt;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TCP</a:t>
            </a:r>
          </a:p>
        </p:txBody>
      </p:sp>
      <p:sp>
        <p:nvSpPr>
          <p:cNvPr id="45" name="右箭头 44">
            <a:extLst>
              <a:ext uri="{FF2B5EF4-FFF2-40B4-BE49-F238E27FC236}">
                <a16:creationId xmlns:a16="http://schemas.microsoft.com/office/drawing/2014/main" id="{F7B848AB-090D-BB40-2E7A-595E6DB796CF}"/>
              </a:ext>
            </a:extLst>
          </p:cNvPr>
          <p:cNvSpPr/>
          <p:nvPr/>
        </p:nvSpPr>
        <p:spPr bwMode="auto">
          <a:xfrm rot="7328008">
            <a:off x="6758008" y="2907082"/>
            <a:ext cx="1642177" cy="228473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29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37" grpId="0" animBg="1"/>
      <p:bldP spid="38" grpId="0"/>
      <p:bldP spid="39" grpId="0"/>
      <p:bldP spid="40" grpId="0" animBg="1"/>
      <p:bldP spid="41" grpId="0" animBg="1"/>
      <p:bldP spid="42" grpId="0" animBg="1"/>
      <p:bldP spid="43" grpId="0"/>
      <p:bldP spid="45" grpId="0" animBg="1"/>
      <p:bldP spid="4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03F4B-69FB-B9E9-96C4-5B25F6DBD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5006D6-EC02-8FBF-945A-33417FBF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86E2C5F-DC45-54AA-37F3-98C7B2FC2719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2</a:t>
            </a:r>
            <a:r>
              <a:rPr lang="zh-CN" altLang="en-US" sz="3200" b="0" kern="0" dirty="0"/>
              <a:t>题（知识回顾）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82975D8F-5D0F-82FF-288B-7DA54290F8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90900" y="1917700"/>
            <a:ext cx="23622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67280C-A41B-ACB4-CBDA-9D5603C3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6009727" cy="4165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643CD3-AB96-3FF8-4034-787E2981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567" y="2055928"/>
            <a:ext cx="6083130" cy="4165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4632AF8-076E-F25A-52EF-8FED4A73365D}"/>
              </a:ext>
            </a:extLst>
          </p:cNvPr>
          <p:cNvSpPr txBox="1"/>
          <p:nvPr/>
        </p:nvSpPr>
        <p:spPr>
          <a:xfrm>
            <a:off x="536724" y="836712"/>
            <a:ext cx="8020422" cy="1095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一个通信子网使用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链路状态路由选择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算法，设当前网络处于稳定状态，路由器</a:t>
            </a:r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的“链路状态数据库”中共有</a:t>
            </a:r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条记录，内容分别如下：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76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A467-8D69-F9B6-ABFA-07079EE25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4C79BA-BE2A-E07D-78DD-740197AE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70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2FC32F9-40E4-01ED-D6E6-A64E16CB2C98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2FBEA0-2D45-3FF0-2404-61D4AA8F3D81}"/>
              </a:ext>
            </a:extLst>
          </p:cNvPr>
          <p:cNvSpPr txBox="1"/>
          <p:nvPr/>
        </p:nvSpPr>
        <p:spPr>
          <a:xfrm>
            <a:off x="6300192" y="980728"/>
            <a:ext cx="2682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）写出该主机的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MAC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地址、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地址和端口号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E404E3C-C9A9-92D2-49EF-ADBBF83D7775}"/>
              </a:ext>
            </a:extLst>
          </p:cNvPr>
          <p:cNvGraphicFramePr>
            <a:graphicFrameLocks noGrp="1"/>
          </p:cNvGraphicFramePr>
          <p:nvPr/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F7B8CAA2-3375-8595-551C-3B838FE1A109}"/>
              </a:ext>
            </a:extLst>
          </p:cNvPr>
          <p:cNvGrpSpPr/>
          <p:nvPr/>
        </p:nvGrpSpPr>
        <p:grpSpPr>
          <a:xfrm>
            <a:off x="3974" y="1052736"/>
            <a:ext cx="6277590" cy="5695726"/>
            <a:chOff x="3974" y="1052736"/>
            <a:chExt cx="6277590" cy="569572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0832D68-974F-C1DC-9CA6-256270DF4160}"/>
                </a:ext>
              </a:extLst>
            </p:cNvPr>
            <p:cNvSpPr/>
            <p:nvPr/>
          </p:nvSpPr>
          <p:spPr bwMode="auto">
            <a:xfrm>
              <a:off x="3974" y="1556792"/>
              <a:ext cx="6277590" cy="5191670"/>
            </a:xfrm>
            <a:prstGeom prst="rect">
              <a:avLst/>
            </a:prstGeom>
            <a:solidFill>
              <a:schemeClr val="bg1">
                <a:alpha val="88268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EF01517-E4AF-F2AD-0647-6F5C10FABACC}"/>
                </a:ext>
              </a:extLst>
            </p:cNvPr>
            <p:cNvSpPr/>
            <p:nvPr/>
          </p:nvSpPr>
          <p:spPr bwMode="auto">
            <a:xfrm>
              <a:off x="251520" y="1052736"/>
              <a:ext cx="6011415" cy="459075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  <p:sp>
          <p:nvSpPr>
            <p:cNvPr id="16" name="右箭头 15">
              <a:extLst>
                <a:ext uri="{FF2B5EF4-FFF2-40B4-BE49-F238E27FC236}">
                  <a16:creationId xmlns:a16="http://schemas.microsoft.com/office/drawing/2014/main" id="{0AEEC4EE-07FB-E244-A89B-6F5E7E76796D}"/>
                </a:ext>
              </a:extLst>
            </p:cNvPr>
            <p:cNvSpPr/>
            <p:nvPr/>
          </p:nvSpPr>
          <p:spPr bwMode="auto">
            <a:xfrm rot="3963928">
              <a:off x="3349879" y="1623133"/>
              <a:ext cx="671375" cy="223575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FBB4488-7181-2211-CE35-B638675D1D32}"/>
              </a:ext>
            </a:extLst>
          </p:cNvPr>
          <p:cNvSpPr txBox="1"/>
          <p:nvPr/>
        </p:nvSpPr>
        <p:spPr>
          <a:xfrm>
            <a:off x="222720" y="2051909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cc 2f 71 a7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08 00 45 00 00 34 73 8d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80 06 49 f0 c0 a8 7c 05 7b 75 85 23 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EEEB84A-BF9B-8B32-00A5-0E89FCFD4D1F}"/>
              </a:ext>
            </a:extLst>
          </p:cNvPr>
          <p:cNvSpPr txBox="1"/>
          <p:nvPr/>
        </p:nvSpPr>
        <p:spPr>
          <a:xfrm>
            <a:off x="222720" y="2051909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08 00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 73 8d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80 06 49 f0 c0 a8 7c 05 7b 75 85 23 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0A99B95-D2F0-1E48-C28D-9DE5E73ED411}"/>
              </a:ext>
            </a:extLst>
          </p:cNvPr>
          <p:cNvSpPr txBox="1"/>
          <p:nvPr/>
        </p:nvSpPr>
        <p:spPr>
          <a:xfrm>
            <a:off x="222720" y="2051909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08 00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73 8d</a:t>
            </a:r>
            <a:endParaRPr lang="en-US" altLang="zh-CN" sz="1800" kern="100" dirty="0">
              <a:effectLst/>
              <a:highlight>
                <a:srgbClr val="00FF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80 </a:t>
            </a:r>
            <a:r>
              <a:rPr lang="en-US" altLang="zh-CN" sz="1800" kern="100" dirty="0">
                <a:effectLst/>
                <a:highlight>
                  <a:srgbClr val="FF00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49 f0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c0 a8 7c 05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7b 75 85 23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3672B1C-03B2-F44A-2FC8-6441940AB3EC}"/>
              </a:ext>
            </a:extLst>
          </p:cNvPr>
          <p:cNvSpPr txBox="1"/>
          <p:nvPr/>
        </p:nvSpPr>
        <p:spPr>
          <a:xfrm>
            <a:off x="693562" y="176372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目的</a:t>
            </a:r>
            <a:r>
              <a:rPr kumimoji="1" lang="en-US" altLang="zh-CN" dirty="0">
                <a:solidFill>
                  <a:srgbClr val="C00000"/>
                </a:solidFill>
              </a:rPr>
              <a:t>MAC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14EBE6D-C55D-B964-6505-1224E1E21152}"/>
              </a:ext>
            </a:extLst>
          </p:cNvPr>
          <p:cNvSpPr txBox="1"/>
          <p:nvPr/>
        </p:nvSpPr>
        <p:spPr>
          <a:xfrm>
            <a:off x="2645127" y="176536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源</a:t>
            </a:r>
            <a:r>
              <a:rPr kumimoji="1" lang="en-US" altLang="zh-CN" dirty="0">
                <a:solidFill>
                  <a:srgbClr val="C00000"/>
                </a:solidFill>
              </a:rPr>
              <a:t>MAC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2CD22E-85B0-B8A9-7D50-BEB7AE8A053A}"/>
              </a:ext>
            </a:extLst>
          </p:cNvPr>
          <p:cNvSpPr txBox="1"/>
          <p:nvPr/>
        </p:nvSpPr>
        <p:spPr>
          <a:xfrm>
            <a:off x="222720" y="2051909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08 00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73 8d</a:t>
            </a:r>
            <a:endParaRPr lang="en-US" altLang="zh-CN" sz="1800" kern="100" dirty="0">
              <a:effectLst/>
              <a:highlight>
                <a:srgbClr val="00FF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80 </a:t>
            </a:r>
            <a:r>
              <a:rPr lang="en-US" altLang="zh-CN" sz="1800" kern="100" dirty="0">
                <a:effectLst/>
                <a:highlight>
                  <a:srgbClr val="FF00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49 f0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c0 a8 7c 05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7b 75 85 23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cd 9e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00 50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8000"/>
                </a:highlight>
                <a:latin typeface="Courier New" panose="02070309020205020404" pitchFamily="49" charset="0"/>
                <a:cs typeface="宋体" panose="02010600030101010101" pitchFamily="2" charset="-122"/>
              </a:rPr>
              <a:t>67 04</a:t>
            </a:r>
            <a:endParaRPr lang="en-US" altLang="zh-CN" sz="1800" kern="100" dirty="0">
              <a:effectLst/>
              <a:highlight>
                <a:srgbClr val="008000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8000"/>
                </a:highlight>
                <a:latin typeface="Courier New" panose="02070309020205020404" pitchFamily="49" charset="0"/>
                <a:cs typeface="宋体" panose="02010600030101010101" pitchFamily="2" charset="-122"/>
              </a:rPr>
              <a:t>a5 2d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808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00 00 00 00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80 </a:t>
            </a:r>
            <a:r>
              <a:rPr lang="en-US" altLang="zh-CN" sz="1800" kern="100" dirty="0">
                <a:effectLst/>
                <a:highlight>
                  <a:srgbClr val="FF00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FA336F-D3CB-F6F2-22FB-18D33C4455A6}"/>
              </a:ext>
            </a:extLst>
          </p:cNvPr>
          <p:cNvSpPr txBox="1"/>
          <p:nvPr/>
        </p:nvSpPr>
        <p:spPr>
          <a:xfrm>
            <a:off x="2527306" y="206721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源</a:t>
            </a:r>
            <a:r>
              <a:rPr kumimoji="1" lang="en-US" altLang="zh-CN" dirty="0">
                <a:solidFill>
                  <a:srgbClr val="C00000"/>
                </a:solidFill>
              </a:rPr>
              <a:t>IP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35106E-53F2-7F49-6776-C47403A9266D}"/>
              </a:ext>
            </a:extLst>
          </p:cNvPr>
          <p:cNvSpPr txBox="1"/>
          <p:nvPr/>
        </p:nvSpPr>
        <p:spPr>
          <a:xfrm>
            <a:off x="4270116" y="203829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目的</a:t>
            </a:r>
            <a:r>
              <a:rPr kumimoji="1" lang="en-US" altLang="zh-CN" dirty="0">
                <a:solidFill>
                  <a:srgbClr val="C00000"/>
                </a:solidFill>
              </a:rPr>
              <a:t>IP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ACE5642-38DF-D913-874F-32F5F9BCA5C1}"/>
              </a:ext>
            </a:extLst>
          </p:cNvPr>
          <p:cNvGrpSpPr/>
          <p:nvPr/>
        </p:nvGrpSpPr>
        <p:grpSpPr>
          <a:xfrm>
            <a:off x="804250" y="3009964"/>
            <a:ext cx="7535500" cy="3168734"/>
            <a:chOff x="804250" y="3009964"/>
            <a:chExt cx="7535500" cy="316873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A5196A0-D42D-998E-BE05-C24574F55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50" y="3107627"/>
              <a:ext cx="7535500" cy="307107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8BDFE27-8EF0-310F-C6BC-CB41F00FF856}"/>
                </a:ext>
              </a:extLst>
            </p:cNvPr>
            <p:cNvSpPr txBox="1"/>
            <p:nvPr/>
          </p:nvSpPr>
          <p:spPr>
            <a:xfrm>
              <a:off x="2755349" y="3009964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C00000"/>
                  </a:solidFill>
                </a:rPr>
                <a:t>TCP</a:t>
              </a:r>
              <a:r>
                <a:rPr kumimoji="1" lang="zh-CN" altLang="en-US" sz="2000" dirty="0">
                  <a:solidFill>
                    <a:srgbClr val="C00000"/>
                  </a:solidFill>
                </a:rPr>
                <a:t>格式</a:t>
              </a:r>
            </a:p>
          </p:txBody>
        </p:sp>
      </p:grpSp>
      <p:sp>
        <p:nvSpPr>
          <p:cNvPr id="21" name="右箭头 20">
            <a:extLst>
              <a:ext uri="{FF2B5EF4-FFF2-40B4-BE49-F238E27FC236}">
                <a16:creationId xmlns:a16="http://schemas.microsoft.com/office/drawing/2014/main" id="{15D1E9DD-E11D-D793-60D6-2AC1FF71B108}"/>
              </a:ext>
            </a:extLst>
          </p:cNvPr>
          <p:cNvSpPr/>
          <p:nvPr/>
        </p:nvSpPr>
        <p:spPr bwMode="auto">
          <a:xfrm rot="8945253" flipV="1">
            <a:off x="3670182" y="3110112"/>
            <a:ext cx="2969611" cy="224307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A02AFBAE-A677-60DB-9168-5AB3BFD53AB2}"/>
              </a:ext>
            </a:extLst>
          </p:cNvPr>
          <p:cNvSpPr/>
          <p:nvPr/>
        </p:nvSpPr>
        <p:spPr bwMode="auto">
          <a:xfrm rot="6509798" flipV="1">
            <a:off x="6151013" y="3123159"/>
            <a:ext cx="1602756" cy="214932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0B6E2F83-84E4-CD61-9382-E4AAB7F126EB}"/>
              </a:ext>
            </a:extLst>
          </p:cNvPr>
          <p:cNvSpPr/>
          <p:nvPr/>
        </p:nvSpPr>
        <p:spPr bwMode="auto">
          <a:xfrm rot="7328008">
            <a:off x="6444122" y="3275907"/>
            <a:ext cx="2302411" cy="240334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E3D71550-3C94-3EAC-152F-8C7B57D20134}"/>
              </a:ext>
            </a:extLst>
          </p:cNvPr>
          <p:cNvSpPr/>
          <p:nvPr/>
        </p:nvSpPr>
        <p:spPr bwMode="auto">
          <a:xfrm rot="3849925">
            <a:off x="1179227" y="3565242"/>
            <a:ext cx="2302411" cy="240334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E59C77C2-BDE1-FB77-9CA9-D3B9448398E9}"/>
              </a:ext>
            </a:extLst>
          </p:cNvPr>
          <p:cNvSpPr/>
          <p:nvPr/>
        </p:nvSpPr>
        <p:spPr bwMode="auto">
          <a:xfrm rot="4465176">
            <a:off x="2396748" y="3692562"/>
            <a:ext cx="2418772" cy="298770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91B2E7F-2387-5D82-2D14-142F1A9F889C}"/>
              </a:ext>
            </a:extLst>
          </p:cNvPr>
          <p:cNvSpPr txBox="1"/>
          <p:nvPr/>
        </p:nvSpPr>
        <p:spPr>
          <a:xfrm>
            <a:off x="4052433" y="435489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00</a:t>
            </a:r>
            <a:r>
              <a:rPr kumimoji="1" lang="en-US" altLang="zh-CN" u="sng" dirty="0">
                <a:solidFill>
                  <a:srgbClr val="FF0000"/>
                </a:solidFill>
              </a:rPr>
              <a:t>000010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-&gt;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SYN=1,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ACK=0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C2707C3-BFBD-28DA-3ED9-4BA0EB7152A4}"/>
              </a:ext>
            </a:extLst>
          </p:cNvPr>
          <p:cNvSpPr/>
          <p:nvPr/>
        </p:nvSpPr>
        <p:spPr bwMode="auto">
          <a:xfrm>
            <a:off x="4083505" y="4795756"/>
            <a:ext cx="4923540" cy="508533"/>
          </a:xfrm>
          <a:prstGeom prst="roundRect">
            <a:avLst>
              <a:gd name="adj" fmla="val 9769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本机发起</a:t>
            </a:r>
            <a:r>
              <a:rPr lang="en-US" altLang="zh-CN" sz="2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TCP</a:t>
            </a:r>
            <a:r>
              <a:rPr lang="zh-CN" altLang="en-US" sz="2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SYN</a:t>
            </a:r>
            <a:r>
              <a:rPr lang="zh-CN" altLang="en-US" sz="2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连接请求，是“源”！</a:t>
            </a:r>
            <a:endParaRPr kumimoji="0" lang="zh-CN" altLang="en-US" sz="2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4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10" grpId="0"/>
      <p:bldP spid="21" grpId="0" animBg="1"/>
      <p:bldP spid="22" grpId="0" animBg="1"/>
      <p:bldP spid="26" grpId="0" animBg="1"/>
      <p:bldP spid="27" grpId="0" animBg="1"/>
      <p:bldP spid="28" grpId="0" animBg="1"/>
      <p:bldP spid="29" grpId="0"/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18541-F3C1-C7AD-E675-15156E418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232606-3FB1-604C-41CF-D8935FD0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71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97E1C79-60B8-3E7D-7AD0-268755071C21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28FEF36-696D-0EB9-AE96-BC1290E9979F}"/>
              </a:ext>
            </a:extLst>
          </p:cNvPr>
          <p:cNvGraphicFramePr>
            <a:graphicFrameLocks noGrp="1"/>
          </p:cNvGraphicFramePr>
          <p:nvPr/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F1AEC1EE-0B66-B19C-A037-7D5CC7C0DEA2}"/>
              </a:ext>
            </a:extLst>
          </p:cNvPr>
          <p:cNvGrpSpPr/>
          <p:nvPr/>
        </p:nvGrpSpPr>
        <p:grpSpPr>
          <a:xfrm>
            <a:off x="3974" y="1052736"/>
            <a:ext cx="6277590" cy="5695726"/>
            <a:chOff x="3974" y="1052736"/>
            <a:chExt cx="6277590" cy="569572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81AC1EE-1F1E-FC93-4382-7175DDD9D244}"/>
                </a:ext>
              </a:extLst>
            </p:cNvPr>
            <p:cNvSpPr/>
            <p:nvPr/>
          </p:nvSpPr>
          <p:spPr bwMode="auto">
            <a:xfrm>
              <a:off x="3974" y="1556792"/>
              <a:ext cx="6277590" cy="51916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50E27F2-FCE5-25D8-F356-DD57F85554C7}"/>
                </a:ext>
              </a:extLst>
            </p:cNvPr>
            <p:cNvSpPr/>
            <p:nvPr/>
          </p:nvSpPr>
          <p:spPr bwMode="auto">
            <a:xfrm>
              <a:off x="251520" y="1052736"/>
              <a:ext cx="6011415" cy="459075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  <p:sp>
          <p:nvSpPr>
            <p:cNvPr id="16" name="右箭头 15">
              <a:extLst>
                <a:ext uri="{FF2B5EF4-FFF2-40B4-BE49-F238E27FC236}">
                  <a16:creationId xmlns:a16="http://schemas.microsoft.com/office/drawing/2014/main" id="{5BA1E1DE-B494-9905-8547-EE12CEA49BD0}"/>
                </a:ext>
              </a:extLst>
            </p:cNvPr>
            <p:cNvSpPr/>
            <p:nvPr/>
          </p:nvSpPr>
          <p:spPr bwMode="auto">
            <a:xfrm rot="3963928">
              <a:off x="3349879" y="1623133"/>
              <a:ext cx="671375" cy="223575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itchFamily="2" charset="-122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0E470F4-14E6-8B0E-51B9-4EAAB1DF265D}"/>
              </a:ext>
            </a:extLst>
          </p:cNvPr>
          <p:cNvSpPr txBox="1"/>
          <p:nvPr/>
        </p:nvSpPr>
        <p:spPr>
          <a:xfrm>
            <a:off x="222720" y="2051909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cc 2f 71 a7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08 00 45 00 00 34 73 8d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80 06 49 f0 c0 a8 7c 05 7b 75 85 23 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CF91BD5-84A0-B0E9-3DF3-90BD13451B75}"/>
              </a:ext>
            </a:extLst>
          </p:cNvPr>
          <p:cNvSpPr txBox="1"/>
          <p:nvPr/>
        </p:nvSpPr>
        <p:spPr>
          <a:xfrm>
            <a:off x="222720" y="2051909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08 00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 73 8d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80 06 49 f0 c0 a8 7c 05 7b 75 85 23 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59B7730-397D-AA17-43B3-2FF741438A1D}"/>
              </a:ext>
            </a:extLst>
          </p:cNvPr>
          <p:cNvSpPr txBox="1"/>
          <p:nvPr/>
        </p:nvSpPr>
        <p:spPr>
          <a:xfrm>
            <a:off x="222720" y="2051909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08 00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73 8d</a:t>
            </a:r>
            <a:endParaRPr lang="en-US" altLang="zh-CN" sz="1800" kern="100" dirty="0">
              <a:effectLst/>
              <a:highlight>
                <a:srgbClr val="00FF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80 </a:t>
            </a:r>
            <a:r>
              <a:rPr lang="en-US" altLang="zh-CN" sz="1800" kern="100" dirty="0">
                <a:effectLst/>
                <a:highlight>
                  <a:srgbClr val="FF00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49 f0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c0 a8 7c 05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7b 75 85 23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cd 9e 00 50 67 04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 00 00 00 00 80 02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49F18AB-BD70-FEDB-7931-BDF6E1BBF37B}"/>
              </a:ext>
            </a:extLst>
          </p:cNvPr>
          <p:cNvSpPr txBox="1"/>
          <p:nvPr/>
        </p:nvSpPr>
        <p:spPr>
          <a:xfrm>
            <a:off x="693562" y="176372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目的</a:t>
            </a:r>
            <a:r>
              <a:rPr kumimoji="1" lang="en-US" altLang="zh-CN" dirty="0">
                <a:solidFill>
                  <a:srgbClr val="C00000"/>
                </a:solidFill>
              </a:rPr>
              <a:t>MAC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7926729-40E3-D5B2-E8F2-786B7CE96909}"/>
              </a:ext>
            </a:extLst>
          </p:cNvPr>
          <p:cNvSpPr txBox="1"/>
          <p:nvPr/>
        </p:nvSpPr>
        <p:spPr>
          <a:xfrm>
            <a:off x="2645127" y="176536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源</a:t>
            </a:r>
            <a:r>
              <a:rPr kumimoji="1" lang="en-US" altLang="zh-CN" dirty="0">
                <a:solidFill>
                  <a:srgbClr val="C00000"/>
                </a:solidFill>
              </a:rPr>
              <a:t>MAC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7DEB7B-A963-69FA-69FA-B2D600F35990}"/>
              </a:ext>
            </a:extLst>
          </p:cNvPr>
          <p:cNvSpPr txBox="1"/>
          <p:nvPr/>
        </p:nvSpPr>
        <p:spPr>
          <a:xfrm>
            <a:off x="222720" y="2051909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08 00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73 8d</a:t>
            </a:r>
            <a:endParaRPr lang="en-US" altLang="zh-CN" sz="1800" kern="100" dirty="0">
              <a:effectLst/>
              <a:highlight>
                <a:srgbClr val="00FF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80 </a:t>
            </a:r>
            <a:r>
              <a:rPr lang="en-US" altLang="zh-CN" sz="1800" kern="100" dirty="0">
                <a:effectLst/>
                <a:highlight>
                  <a:srgbClr val="FF00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49 f0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c0 a8 7c 05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7b 75 85 23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cd 9e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00 50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8000"/>
                </a:highlight>
                <a:latin typeface="Courier New" panose="02070309020205020404" pitchFamily="49" charset="0"/>
                <a:cs typeface="宋体" panose="02010600030101010101" pitchFamily="2" charset="-122"/>
              </a:rPr>
              <a:t>67 04</a:t>
            </a:r>
            <a:endParaRPr lang="en-US" altLang="zh-CN" sz="1800" kern="100" dirty="0">
              <a:effectLst/>
              <a:highlight>
                <a:srgbClr val="008000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8000"/>
                </a:highlight>
                <a:latin typeface="Courier New" panose="02070309020205020404" pitchFamily="49" charset="0"/>
                <a:cs typeface="宋体" panose="02010600030101010101" pitchFamily="2" charset="-122"/>
              </a:rPr>
              <a:t>a5 2d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808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00 00 00 00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80 </a:t>
            </a:r>
            <a:r>
              <a:rPr lang="en-US" altLang="zh-CN" sz="1800" kern="100" dirty="0">
                <a:effectLst/>
                <a:highlight>
                  <a:srgbClr val="FF00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59A7C5-531A-B2CE-BFF9-20CC463F5986}"/>
              </a:ext>
            </a:extLst>
          </p:cNvPr>
          <p:cNvSpPr txBox="1"/>
          <p:nvPr/>
        </p:nvSpPr>
        <p:spPr>
          <a:xfrm>
            <a:off x="2527306" y="206721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源</a:t>
            </a:r>
            <a:r>
              <a:rPr kumimoji="1" lang="en-US" altLang="zh-CN" dirty="0">
                <a:solidFill>
                  <a:srgbClr val="C00000"/>
                </a:solidFill>
              </a:rPr>
              <a:t>IP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2CC9F2-6491-832C-4BE9-891CA170479B}"/>
              </a:ext>
            </a:extLst>
          </p:cNvPr>
          <p:cNvSpPr txBox="1"/>
          <p:nvPr/>
        </p:nvSpPr>
        <p:spPr>
          <a:xfrm>
            <a:off x="4270116" y="203829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目的</a:t>
            </a:r>
            <a:r>
              <a:rPr kumimoji="1" lang="en-US" altLang="zh-CN" dirty="0">
                <a:solidFill>
                  <a:srgbClr val="C00000"/>
                </a:solidFill>
              </a:rPr>
              <a:t>IP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1C854B-0646-E1B5-F1B8-A4E4D9487791}"/>
              </a:ext>
            </a:extLst>
          </p:cNvPr>
          <p:cNvSpPr txBox="1"/>
          <p:nvPr/>
        </p:nvSpPr>
        <p:spPr>
          <a:xfrm>
            <a:off x="5908793" y="2450506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源端口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17D0E-1A28-C99E-C468-816FD6A3B0B4}"/>
              </a:ext>
            </a:extLst>
          </p:cNvPr>
          <p:cNvSpPr txBox="1"/>
          <p:nvPr/>
        </p:nvSpPr>
        <p:spPr>
          <a:xfrm>
            <a:off x="6799135" y="245050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目的端口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455285-B7B0-6875-7A36-93316D45BB68}"/>
              </a:ext>
            </a:extLst>
          </p:cNvPr>
          <p:cNvSpPr txBox="1"/>
          <p:nvPr/>
        </p:nvSpPr>
        <p:spPr>
          <a:xfrm>
            <a:off x="431436" y="3186627"/>
            <a:ext cx="57742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）写出该主机的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MAC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地址、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IP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地址和端口号</a:t>
            </a:r>
            <a:endParaRPr lang="en-US" altLang="zh-CN" sz="2000" kern="100" dirty="0"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答：</a:t>
            </a: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  <a:cs typeface="宋体" panose="02010600030101010101" pitchFamily="2" charset="-122"/>
              </a:rPr>
              <a:t>MAC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  <a:cs typeface="宋体" panose="02010600030101010101" pitchFamily="2" charset="-122"/>
              </a:rPr>
              <a:t>地址：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cc-2f-71-a7-ec-d4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，</a:t>
            </a: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地址：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0xc0a87c05:192.168.124.5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，</a:t>
            </a: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  <a:cs typeface="宋体" panose="02010600030101010101" pitchFamily="2" charset="-122"/>
              </a:rPr>
              <a:t>端口号：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0xcd9e:52638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依据：第一个帧封装的是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TCP SYN</a:t>
            </a:r>
            <a:r>
              <a:rPr lang="zh-CN" altLang="en-US" sz="2000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报文段，源地址和源端口号即是本主机的。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4320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7F9D7-EBD7-F58E-8D2E-B64425B12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5E189B-D4F7-7F72-76A8-B956FF7D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72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846AB7B-8B21-C348-0119-2DFA188C2A2C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62A40E-3CE7-0C5C-1088-50B66F14139C}"/>
              </a:ext>
            </a:extLst>
          </p:cNvPr>
          <p:cNvSpPr txBox="1"/>
          <p:nvPr/>
        </p:nvSpPr>
        <p:spPr>
          <a:xfrm>
            <a:off x="6300192" y="980728"/>
            <a:ext cx="26829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</a:rPr>
              <a:t>（</a:t>
            </a:r>
            <a:r>
              <a:rPr lang="en-US" altLang="zh-CN" sz="2000" kern="100" dirty="0">
                <a:latin typeface="+mn-ea"/>
                <a:ea typeface="+mn-ea"/>
              </a:rPr>
              <a:t>2</a:t>
            </a:r>
            <a:r>
              <a:rPr lang="zh-CN" altLang="en-US" sz="2000" kern="100" dirty="0">
                <a:latin typeface="+mn-ea"/>
                <a:ea typeface="+mn-ea"/>
              </a:rPr>
              <a:t>）如何判断出以太网帧中封装的是</a:t>
            </a:r>
            <a:r>
              <a:rPr lang="en-US" altLang="zh-CN" sz="2000" kern="100" dirty="0">
                <a:latin typeface="+mn-ea"/>
                <a:ea typeface="+mn-ea"/>
              </a:rPr>
              <a:t>IP</a:t>
            </a:r>
            <a:r>
              <a:rPr lang="zh-CN" altLang="en-US" sz="2000" kern="100" dirty="0">
                <a:latin typeface="+mn-ea"/>
                <a:ea typeface="+mn-ea"/>
              </a:rPr>
              <a:t>包、</a:t>
            </a:r>
            <a:r>
              <a:rPr lang="en-US" altLang="zh-CN" sz="2000" kern="100" dirty="0">
                <a:latin typeface="+mn-ea"/>
                <a:ea typeface="+mn-ea"/>
              </a:rPr>
              <a:t>IP</a:t>
            </a:r>
            <a:r>
              <a:rPr lang="zh-CN" altLang="en-US" sz="2000" kern="100" dirty="0">
                <a:latin typeface="+mn-ea"/>
                <a:ea typeface="+mn-ea"/>
              </a:rPr>
              <a:t>包中封装的是</a:t>
            </a:r>
            <a:r>
              <a:rPr lang="en-US" altLang="zh-CN" sz="2000" kern="100" dirty="0">
                <a:latin typeface="+mn-ea"/>
                <a:ea typeface="+mn-ea"/>
              </a:rPr>
              <a:t>TCP</a:t>
            </a:r>
            <a:r>
              <a:rPr lang="zh-CN" altLang="en-US" sz="2000" kern="100" dirty="0">
                <a:latin typeface="+mn-ea"/>
                <a:ea typeface="+mn-ea"/>
              </a:rPr>
              <a:t>报文段？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  <a:cs typeface="宋体" panose="02010600030101010101" pitchFamily="2" charset="-122"/>
              </a:rPr>
              <a:t>答：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以太网帧头的类型字段值为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0x80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，说明是数据是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包；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IP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包头的协议字段值是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0x06,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说明是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TCP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协议数据。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1000BE0-C4C1-CACF-BBD2-AE67EC004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436484"/>
              </p:ext>
            </p:extLst>
          </p:nvPr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416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9A87C-4723-D7CD-5CBC-BA712E5C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2A1069-1B86-99C3-32FE-80A9F1CB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73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E722CE2-EAA6-ABD2-C9BF-90980406C81C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B60F2C-83F2-73EE-6728-AF971CEE2567}"/>
              </a:ext>
            </a:extLst>
          </p:cNvPr>
          <p:cNvSpPr txBox="1"/>
          <p:nvPr/>
        </p:nvSpPr>
        <p:spPr>
          <a:xfrm>
            <a:off x="6300192" y="980728"/>
            <a:ext cx="26829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</a:rPr>
              <a:t>（</a:t>
            </a:r>
            <a:r>
              <a:rPr lang="en-US" altLang="zh-CN" sz="2000" kern="100" dirty="0">
                <a:latin typeface="+mn-ea"/>
                <a:ea typeface="+mn-ea"/>
              </a:rPr>
              <a:t>3</a:t>
            </a:r>
            <a:r>
              <a:rPr lang="zh-CN" altLang="en-US" sz="2000" kern="100" dirty="0">
                <a:latin typeface="+mn-ea"/>
                <a:ea typeface="+mn-ea"/>
              </a:rPr>
              <a:t>）</a:t>
            </a:r>
            <a:r>
              <a:rPr lang="en-US" altLang="zh-CN" sz="2000" kern="100" dirty="0">
                <a:latin typeface="+mn-ea"/>
                <a:ea typeface="+mn-ea"/>
              </a:rPr>
              <a:t>TCP</a:t>
            </a:r>
            <a:r>
              <a:rPr lang="zh-CN" altLang="en-US" sz="2000" kern="100" dirty="0">
                <a:latin typeface="+mn-ea"/>
                <a:ea typeface="+mn-ea"/>
              </a:rPr>
              <a:t>报文段中是哪个应用层协议的数据？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  <a:cs typeface="宋体" panose="02010600030101010101" pitchFamily="2" charset="-122"/>
              </a:rPr>
              <a:t>答：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HTTP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，依据：服务器的端口号为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0x0050,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即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80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AE6F72-243C-26CE-B12B-C6AED9606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161734"/>
              </p:ext>
            </p:extLst>
          </p:nvPr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00 50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35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F025-DB5F-5379-A90C-EFAA30974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5B80DF9-165F-D67F-68F1-2D6EA6F49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53451"/>
              </p:ext>
            </p:extLst>
          </p:nvPr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02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0A1D8747-92BD-3AE0-8BC3-472DA3D308CC}"/>
              </a:ext>
            </a:extLst>
          </p:cNvPr>
          <p:cNvSpPr/>
          <p:nvPr/>
        </p:nvSpPr>
        <p:spPr bwMode="auto">
          <a:xfrm>
            <a:off x="4328895" y="1087422"/>
            <a:ext cx="1971297" cy="5401439"/>
          </a:xfrm>
          <a:prstGeom prst="rect">
            <a:avLst/>
          </a:prstGeom>
          <a:solidFill>
            <a:schemeClr val="bg1">
              <a:alpha val="88268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33D9FFB-089E-D90A-EF28-43976B0E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74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E9E340E-D774-97E3-04A0-F0355C9B51B5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60664C-1BB1-15A9-7A6F-1D09C611096A}"/>
              </a:ext>
            </a:extLst>
          </p:cNvPr>
          <p:cNvSpPr txBox="1"/>
          <p:nvPr/>
        </p:nvSpPr>
        <p:spPr>
          <a:xfrm>
            <a:off x="6300192" y="980728"/>
            <a:ext cx="26829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）写出封装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TCP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连接建立和连接释放各报文段的数据帧序号，连接释放由谁发起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——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客户端还是服务器端？</a:t>
            </a: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97FE0A-F8CB-C65E-ED2C-0973568E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847" y="2849833"/>
            <a:ext cx="1460500" cy="609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E240FE-94B2-1899-91A7-7E3CCCFB29CA}"/>
              </a:ext>
            </a:extLst>
          </p:cNvPr>
          <p:cNvSpPr txBox="1"/>
          <p:nvPr/>
        </p:nvSpPr>
        <p:spPr>
          <a:xfrm>
            <a:off x="4541836" y="3838865"/>
            <a:ext cx="4459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SYN=1,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ACK=0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-&gt;00</a:t>
            </a:r>
            <a:r>
              <a:rPr kumimoji="1" lang="en-US" altLang="zh-CN" sz="1600" u="sng" dirty="0">
                <a:solidFill>
                  <a:srgbClr val="FF0000"/>
                </a:solidFill>
              </a:rPr>
              <a:t>000010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-&gt;0x02</a:t>
            </a:r>
          </a:p>
          <a:p>
            <a:r>
              <a:rPr kumimoji="1" lang="en-US" altLang="zh-CN" sz="1600" dirty="0">
                <a:solidFill>
                  <a:srgbClr val="FF0000"/>
                </a:solidFill>
              </a:rPr>
              <a:t>SYN=1,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ACK=1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-&gt;00</a:t>
            </a:r>
            <a:r>
              <a:rPr kumimoji="1" lang="en-US" altLang="zh-CN" sz="1600" u="sng" dirty="0">
                <a:solidFill>
                  <a:srgbClr val="FF0000"/>
                </a:solidFill>
              </a:rPr>
              <a:t>010010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-&gt;0x12</a:t>
            </a:r>
          </a:p>
          <a:p>
            <a:r>
              <a:rPr kumimoji="1" lang="en-US" altLang="zh-CN" sz="1600" dirty="0">
                <a:solidFill>
                  <a:srgbClr val="FF0000"/>
                </a:solidFill>
              </a:rPr>
              <a:t>SYN=0,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ACK=1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-&gt;00</a:t>
            </a:r>
            <a:r>
              <a:rPr kumimoji="1" lang="en-US" altLang="zh-CN" sz="1600" u="sng" dirty="0">
                <a:solidFill>
                  <a:srgbClr val="FF0000"/>
                </a:solidFill>
              </a:rPr>
              <a:t>010000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-&gt;0x10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4076B9-BEC0-48B0-B6D7-7B340C650383}"/>
              </a:ext>
            </a:extLst>
          </p:cNvPr>
          <p:cNvSpPr txBox="1"/>
          <p:nvPr/>
        </p:nvSpPr>
        <p:spPr>
          <a:xfrm>
            <a:off x="6327273" y="3503080"/>
            <a:ext cx="206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u="sng" dirty="0">
                <a:solidFill>
                  <a:srgbClr val="FF0000"/>
                </a:solidFill>
              </a:rPr>
              <a:t>TCP</a:t>
            </a:r>
            <a:r>
              <a:rPr kumimoji="1" lang="zh-CN" altLang="en-US" u="sng" dirty="0">
                <a:solidFill>
                  <a:srgbClr val="FF0000"/>
                </a:solidFill>
              </a:rPr>
              <a:t>连接建立</a:t>
            </a:r>
            <a:r>
              <a:rPr kumimoji="1" lang="zh-CN" altLang="en-US" sz="1800" dirty="0">
                <a:solidFill>
                  <a:srgbClr val="FF0000"/>
                </a:solidFill>
              </a:rPr>
              <a:t>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7ED107-46A6-72D9-F7AE-6F097547C420}"/>
              </a:ext>
            </a:extLst>
          </p:cNvPr>
          <p:cNvSpPr txBox="1"/>
          <p:nvPr/>
        </p:nvSpPr>
        <p:spPr>
          <a:xfrm>
            <a:off x="6300192" y="4691805"/>
            <a:ext cx="2061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u="sng" dirty="0">
                <a:solidFill>
                  <a:srgbClr val="FF0000"/>
                </a:solidFill>
              </a:rPr>
              <a:t>TCP</a:t>
            </a:r>
            <a:r>
              <a:rPr kumimoji="1" lang="zh-CN" altLang="en-US" u="sng" dirty="0">
                <a:solidFill>
                  <a:srgbClr val="FF0000"/>
                </a:solidFill>
              </a:rPr>
              <a:t>连接断开</a:t>
            </a:r>
            <a:r>
              <a:rPr kumimoji="1" lang="zh-CN" altLang="en-US" sz="1800" dirty="0">
                <a:solidFill>
                  <a:srgbClr val="FF0000"/>
                </a:solidFill>
              </a:rPr>
              <a:t>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1EEBCA-9D80-0FBF-D225-72C2B1759900}"/>
              </a:ext>
            </a:extLst>
          </p:cNvPr>
          <p:cNvSpPr txBox="1"/>
          <p:nvPr/>
        </p:nvSpPr>
        <p:spPr>
          <a:xfrm>
            <a:off x="4523681" y="5076618"/>
            <a:ext cx="4459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</a:rPr>
              <a:t>FIN=1,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ACK=1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-&gt;00</a:t>
            </a:r>
            <a:r>
              <a:rPr kumimoji="1" lang="en-US" altLang="zh-CN" sz="1600" u="sng" dirty="0">
                <a:solidFill>
                  <a:srgbClr val="FF0000"/>
                </a:solidFill>
              </a:rPr>
              <a:t>010001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-&gt;0x11</a:t>
            </a:r>
          </a:p>
          <a:p>
            <a:r>
              <a:rPr kumimoji="1" lang="en-US" altLang="zh-CN" sz="1600" dirty="0">
                <a:solidFill>
                  <a:srgbClr val="FF0000"/>
                </a:solidFill>
              </a:rPr>
              <a:t>FIN=0,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ACK=1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-&gt;00</a:t>
            </a:r>
            <a:r>
              <a:rPr kumimoji="1" lang="en-US" altLang="zh-CN" sz="1600" u="sng" dirty="0">
                <a:solidFill>
                  <a:srgbClr val="FF0000"/>
                </a:solidFill>
              </a:rPr>
              <a:t>010000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-&gt;0x10</a:t>
            </a:r>
          </a:p>
          <a:p>
            <a:r>
              <a:rPr kumimoji="1" lang="en-US" altLang="zh-CN" sz="1600" dirty="0">
                <a:solidFill>
                  <a:srgbClr val="FF0000"/>
                </a:solidFill>
              </a:rPr>
              <a:t>FIN=1,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ACK=1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-&gt;00</a:t>
            </a:r>
            <a:r>
              <a:rPr kumimoji="1" lang="en-US" altLang="zh-CN" sz="1600" u="sng" dirty="0">
                <a:solidFill>
                  <a:srgbClr val="FF0000"/>
                </a:solidFill>
              </a:rPr>
              <a:t>010001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-&gt;0x11</a:t>
            </a:r>
          </a:p>
          <a:p>
            <a:r>
              <a:rPr kumimoji="1" lang="en-US" altLang="zh-CN" sz="1600" dirty="0">
                <a:solidFill>
                  <a:srgbClr val="FF0000"/>
                </a:solidFill>
              </a:rPr>
              <a:t>FIN=0,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ACK=1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-&gt;00</a:t>
            </a:r>
            <a:r>
              <a:rPr kumimoji="1" lang="en-US" altLang="zh-CN" sz="1600" u="sng" dirty="0">
                <a:solidFill>
                  <a:srgbClr val="FF0000"/>
                </a:solidFill>
              </a:rPr>
              <a:t>010000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-&gt;0x10</a:t>
            </a:r>
          </a:p>
        </p:txBody>
      </p:sp>
    </p:spTree>
    <p:extLst>
      <p:ext uri="{BB962C8B-B14F-4D97-AF65-F5344CB8AC3E}">
        <p14:creationId xmlns:p14="http://schemas.microsoft.com/office/powerpoint/2010/main" val="30009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0AA6-33AF-B464-B8CD-735F83A6E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E16AC3-9DAA-E4A7-83C1-14FFF70B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75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BE293DD-BCC0-8EC1-3250-DBF8B1AFDA05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ADAF7D0-C012-C0DD-6F29-D66496C38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274814"/>
              </p:ext>
            </p:extLst>
          </p:nvPr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02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 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2B9790B1-0E66-9D19-1135-45D06E12A355}"/>
              </a:ext>
            </a:extLst>
          </p:cNvPr>
          <p:cNvSpPr/>
          <p:nvPr/>
        </p:nvSpPr>
        <p:spPr bwMode="auto">
          <a:xfrm>
            <a:off x="4328895" y="1087422"/>
            <a:ext cx="1971297" cy="5401439"/>
          </a:xfrm>
          <a:prstGeom prst="rect">
            <a:avLst/>
          </a:prstGeom>
          <a:solidFill>
            <a:schemeClr val="bg1">
              <a:alpha val="88268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F8C855-976F-7583-7BE8-CC2F2D7A534E}"/>
              </a:ext>
            </a:extLst>
          </p:cNvPr>
          <p:cNvSpPr txBox="1"/>
          <p:nvPr/>
        </p:nvSpPr>
        <p:spPr>
          <a:xfrm>
            <a:off x="4572000" y="939891"/>
            <a:ext cx="41230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latin typeface="+mn-ea"/>
                <a:ea typeface="+mn-ea"/>
              </a:rPr>
              <a:t>（</a:t>
            </a:r>
            <a:r>
              <a:rPr lang="en-US" altLang="zh-CN" sz="2000" kern="100" dirty="0">
                <a:latin typeface="+mn-ea"/>
                <a:ea typeface="+mn-ea"/>
              </a:rPr>
              <a:t>4</a:t>
            </a:r>
            <a:r>
              <a:rPr lang="zh-CN" altLang="en-US" sz="2000" kern="100" dirty="0">
                <a:latin typeface="+mn-ea"/>
                <a:ea typeface="+mn-ea"/>
              </a:rPr>
              <a:t>）写出封装</a:t>
            </a:r>
            <a:r>
              <a:rPr lang="en-US" altLang="zh-CN" sz="2000" kern="100" dirty="0">
                <a:latin typeface="+mn-ea"/>
                <a:ea typeface="+mn-ea"/>
              </a:rPr>
              <a:t>TCP</a:t>
            </a:r>
            <a:r>
              <a:rPr lang="zh-CN" altLang="en-US" sz="2000" kern="100" dirty="0">
                <a:latin typeface="+mn-ea"/>
                <a:ea typeface="+mn-ea"/>
              </a:rPr>
              <a:t>连接建立和连接释放各报文段的数据帧序号，连接释放由谁发起</a:t>
            </a:r>
            <a:r>
              <a:rPr lang="en-US" altLang="zh-CN" sz="2000" kern="100" dirty="0">
                <a:latin typeface="+mn-ea"/>
                <a:ea typeface="+mn-ea"/>
              </a:rPr>
              <a:t>——</a:t>
            </a:r>
            <a:r>
              <a:rPr lang="zh-CN" altLang="en-US" sz="2000" kern="100" dirty="0">
                <a:latin typeface="+mn-ea"/>
                <a:ea typeface="+mn-ea"/>
              </a:rPr>
              <a:t>客户端还是服务器端？</a:t>
            </a:r>
            <a:endParaRPr lang="en-US" altLang="zh-CN" sz="2000" kern="100" dirty="0"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答：连接建立：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号，依据：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TCP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段头的控制位字段的值分别是 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0x02 0x10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和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0x12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连接释放：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8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9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10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11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号，依据：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TCP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段头的控制位字段的值分别为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0x11(FIN=1)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0x10(ACK)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0x11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0x10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连接释放由客户端发起，第一个连接释放请求报文段（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8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号包）的目的端口号是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80.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（或者说：源地址是客户端地址）</a:t>
            </a:r>
          </a:p>
        </p:txBody>
      </p:sp>
    </p:spTree>
    <p:extLst>
      <p:ext uri="{BB962C8B-B14F-4D97-AF65-F5344CB8AC3E}">
        <p14:creationId xmlns:p14="http://schemas.microsoft.com/office/powerpoint/2010/main" val="715189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F29FF-DC36-AB91-5830-1921B1346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AFE134-DD14-C97D-12BC-B61632DE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76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FCA94BC-F9B0-5610-0D93-8D4ED7D8058E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44FE49-1E05-FF26-F218-459D6DEC2CE6}"/>
              </a:ext>
            </a:extLst>
          </p:cNvPr>
          <p:cNvSpPr txBox="1"/>
          <p:nvPr/>
        </p:nvSpPr>
        <p:spPr>
          <a:xfrm>
            <a:off x="6300192" y="980728"/>
            <a:ext cx="26829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）哪个含有应用层数据的包是重传的？为什么？这个包里的应用层数据有多少字节？这个包是否被分段？为什么？</a:t>
            </a: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C61342E-44A8-067F-FCE8-DA0A6765B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94428"/>
              </p:ext>
            </p:extLst>
          </p:nvPr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 0d </a:t>
                      </a:r>
                      <a:endParaRPr lang="en-US" sz="1300" b="1" kern="100" dirty="0">
                        <a:solidFill>
                          <a:srgbClr val="FF0000"/>
                        </a:solidFill>
                        <a:effectLst/>
                        <a:highlight>
                          <a:srgbClr val="00FFFF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 defTabSz="914400" rtl="0" eaLnBrk="1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 0d </a:t>
                      </a:r>
                    </a:p>
                    <a:p>
                      <a:pPr marL="0" marR="0" algn="just" defTabSz="914400" rtl="0" eaLnBrk="1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14B3A49-161F-7599-B247-3DEB769375B5}"/>
              </a:ext>
            </a:extLst>
          </p:cNvPr>
          <p:cNvSpPr txBox="1"/>
          <p:nvPr/>
        </p:nvSpPr>
        <p:spPr>
          <a:xfrm>
            <a:off x="160883" y="3120465"/>
            <a:ext cx="8571086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14 51 7e 6a 00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08 00 45 00 02 aa 07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cb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39 06 fa 3c 7b 75 85 23 c0 a8 7c 05 00 50 cd 9e 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dd 0d </a:t>
            </a:r>
            <a:endParaRPr lang="en-US" altLang="zh-CN" sz="1800" b="1" kern="100" dirty="0">
              <a:solidFill>
                <a:srgbClr val="FF0000"/>
              </a:solidFill>
              <a:effectLst/>
              <a:highlight>
                <a:srgbClr val="00FF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d2 44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67 04 a6 da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0 18 01 16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7D81059-B560-92A0-6642-546231BD763E}"/>
              </a:ext>
            </a:extLst>
          </p:cNvPr>
          <p:cNvGrpSpPr/>
          <p:nvPr/>
        </p:nvGrpSpPr>
        <p:grpSpPr>
          <a:xfrm>
            <a:off x="574303" y="3840168"/>
            <a:ext cx="6411540" cy="2753597"/>
            <a:chOff x="804250" y="3009964"/>
            <a:chExt cx="7535500" cy="316873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A843DF3-110F-6109-8F00-F9A3BBC65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50" y="3107627"/>
              <a:ext cx="7535500" cy="307107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0E5FB03-5CB5-819F-A6E1-155D69C47591}"/>
                </a:ext>
              </a:extLst>
            </p:cNvPr>
            <p:cNvSpPr txBox="1"/>
            <p:nvPr/>
          </p:nvSpPr>
          <p:spPr>
            <a:xfrm>
              <a:off x="2755349" y="3009964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C00000"/>
                  </a:solidFill>
                </a:rPr>
                <a:t>TCP</a:t>
              </a:r>
              <a:r>
                <a:rPr kumimoji="1" lang="zh-CN" altLang="en-US" sz="2000" dirty="0">
                  <a:solidFill>
                    <a:srgbClr val="C00000"/>
                  </a:solidFill>
                </a:rPr>
                <a:t>格式</a:t>
              </a:r>
            </a:p>
          </p:txBody>
        </p:sp>
      </p:grpSp>
      <p:sp>
        <p:nvSpPr>
          <p:cNvPr id="15" name="右箭头 14">
            <a:extLst>
              <a:ext uri="{FF2B5EF4-FFF2-40B4-BE49-F238E27FC236}">
                <a16:creationId xmlns:a16="http://schemas.microsoft.com/office/drawing/2014/main" id="{D002147B-5681-737E-757A-E4DF7E921CC8}"/>
              </a:ext>
            </a:extLst>
          </p:cNvPr>
          <p:cNvSpPr/>
          <p:nvPr/>
        </p:nvSpPr>
        <p:spPr bwMode="auto">
          <a:xfrm rot="8541483" flipV="1">
            <a:off x="5799233" y="4115146"/>
            <a:ext cx="2331705" cy="248551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1D1397FB-32C1-3E88-1090-6CC2B267B4B1}"/>
              </a:ext>
            </a:extLst>
          </p:cNvPr>
          <p:cNvSpPr/>
          <p:nvPr/>
        </p:nvSpPr>
        <p:spPr bwMode="auto">
          <a:xfrm rot="7555516" flipV="1">
            <a:off x="910218" y="4617279"/>
            <a:ext cx="2331705" cy="248551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742BBF-C9EF-1AEC-C330-BF4A2C1FB38B}"/>
              </a:ext>
            </a:extLst>
          </p:cNvPr>
          <p:cNvSpPr txBox="1"/>
          <p:nvPr/>
        </p:nvSpPr>
        <p:spPr>
          <a:xfrm>
            <a:off x="2158157" y="4741597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单位</a:t>
            </a:r>
            <a:r>
              <a:rPr kumimoji="1" lang="en-US" altLang="zh-CN" dirty="0">
                <a:solidFill>
                  <a:srgbClr val="FF0000"/>
                </a:solidFill>
              </a:rPr>
              <a:t>4B</a:t>
            </a:r>
            <a:r>
              <a:rPr kumimoji="1" lang="zh-CN" altLang="en-US" dirty="0">
                <a:solidFill>
                  <a:srgbClr val="FF0000"/>
                </a:solidFill>
              </a:rPr>
              <a:t> （</a:t>
            </a:r>
            <a:r>
              <a:rPr kumimoji="1" lang="en-US" altLang="zh-CN" dirty="0">
                <a:solidFill>
                  <a:srgbClr val="FF0000"/>
                </a:solidFill>
              </a:rPr>
              <a:t>4</a:t>
            </a:r>
            <a:r>
              <a:rPr kumimoji="1" lang="zh-CN" altLang="en-US" dirty="0">
                <a:solidFill>
                  <a:srgbClr val="FF0000"/>
                </a:solidFill>
              </a:rPr>
              <a:t>*</a:t>
            </a:r>
            <a:r>
              <a:rPr kumimoji="1" lang="en-US" altLang="zh-CN" dirty="0">
                <a:solidFill>
                  <a:srgbClr val="FF0000"/>
                </a:solidFill>
              </a:rPr>
              <a:t>5=20B</a:t>
            </a:r>
            <a:r>
              <a:rPr kumimoji="1" lang="zh-CN" altLang="en-US" dirty="0">
                <a:solidFill>
                  <a:srgbClr val="FF0000"/>
                </a:solidFill>
              </a:rPr>
              <a:t>）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54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BC1AF-CB52-A8D6-07A1-2DEEDE097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AFFDCA-9EF3-8DEA-607E-990F0801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77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303BE78-2717-BE4A-5712-45F46C99AAFF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A77585-0B51-8131-0420-EE511B93A45C}"/>
              </a:ext>
            </a:extLst>
          </p:cNvPr>
          <p:cNvSpPr txBox="1"/>
          <p:nvPr/>
        </p:nvSpPr>
        <p:spPr>
          <a:xfrm>
            <a:off x="6300192" y="980728"/>
            <a:ext cx="26829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）哪个含有应用层数据的包是重传的？为什么？这个包里的应用层数据有多少字节？这个包是否被分段？为什么？</a:t>
            </a: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4D4983C-F3B2-94EC-31BB-E580D1FE0B92}"/>
              </a:ext>
            </a:extLst>
          </p:cNvPr>
          <p:cNvGraphicFramePr>
            <a:graphicFrameLocks noGrp="1"/>
          </p:cNvGraphicFramePr>
          <p:nvPr/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 0d </a:t>
                      </a:r>
                      <a:endParaRPr lang="en-US" sz="1300" b="1" kern="100" dirty="0">
                        <a:solidFill>
                          <a:srgbClr val="FF0000"/>
                        </a:solidFill>
                        <a:effectLst/>
                        <a:highlight>
                          <a:srgbClr val="00FFFF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 defTabSz="914400" rtl="0" eaLnBrk="1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 0d </a:t>
                      </a:r>
                    </a:p>
                    <a:p>
                      <a:pPr marL="0" marR="0" algn="just" defTabSz="914400" rtl="0" eaLnBrk="1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E5726647-35B3-E94D-FF4C-E33030F50DB1}"/>
              </a:ext>
            </a:extLst>
          </p:cNvPr>
          <p:cNvGrpSpPr/>
          <p:nvPr/>
        </p:nvGrpSpPr>
        <p:grpSpPr>
          <a:xfrm>
            <a:off x="1037654" y="4008440"/>
            <a:ext cx="5550843" cy="2300880"/>
            <a:chOff x="1089980" y="2743711"/>
            <a:chExt cx="6604000" cy="289731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6D0C2BB-4DBC-BCFF-D5EB-ABB9013F3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980" y="2796225"/>
              <a:ext cx="6604000" cy="284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F8C797-7BD6-C885-80CA-49CA8ECC1DA0}"/>
                </a:ext>
              </a:extLst>
            </p:cNvPr>
            <p:cNvSpPr txBox="1"/>
            <p:nvPr/>
          </p:nvSpPr>
          <p:spPr>
            <a:xfrm>
              <a:off x="3008268" y="2743711"/>
              <a:ext cx="138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C00000"/>
                  </a:solidFill>
                </a:rPr>
                <a:t>IPv4</a:t>
              </a:r>
              <a:r>
                <a:rPr kumimoji="1" lang="zh-CN" altLang="en-US" sz="2000" dirty="0">
                  <a:solidFill>
                    <a:srgbClr val="C00000"/>
                  </a:solidFill>
                </a:rPr>
                <a:t>格式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AB708D5-2596-353C-1042-82B6A395DB0B}"/>
              </a:ext>
            </a:extLst>
          </p:cNvPr>
          <p:cNvSpPr txBox="1"/>
          <p:nvPr/>
        </p:nvSpPr>
        <p:spPr>
          <a:xfrm>
            <a:off x="160883" y="3120465"/>
            <a:ext cx="8571086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14 51 7e 6a 00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08 00 4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00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02 aa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cb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 39 06 fa 3c 7b 75 85 23 c0 a8 7c 05 00 50 cd 9e 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dd 0d </a:t>
            </a:r>
            <a:endParaRPr lang="en-US" altLang="zh-CN" sz="1800" b="1" kern="100" dirty="0">
              <a:solidFill>
                <a:srgbClr val="FF0000"/>
              </a:solidFill>
              <a:effectLst/>
              <a:highlight>
                <a:srgbClr val="00FF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d2 44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67 04 a6 da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0 18 01 16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DA083A76-A64D-E472-DE4A-F8F913AF6FB4}"/>
              </a:ext>
            </a:extLst>
          </p:cNvPr>
          <p:cNvSpPr/>
          <p:nvPr/>
        </p:nvSpPr>
        <p:spPr bwMode="auto">
          <a:xfrm rot="9079508" flipV="1">
            <a:off x="5090504" y="3728765"/>
            <a:ext cx="2096321" cy="295886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D2245FB8-E9DB-56C8-6FD6-D7EE5DC891DF}"/>
              </a:ext>
            </a:extLst>
          </p:cNvPr>
          <p:cNvSpPr/>
          <p:nvPr/>
        </p:nvSpPr>
        <p:spPr bwMode="auto">
          <a:xfrm rot="9914840" flipV="1">
            <a:off x="2311741" y="3736847"/>
            <a:ext cx="3867500" cy="284880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E65BFE-6F54-B888-DE5A-36006552CC39}"/>
              </a:ext>
            </a:extLst>
          </p:cNvPr>
          <p:cNvSpPr txBox="1"/>
          <p:nvPr/>
        </p:nvSpPr>
        <p:spPr>
          <a:xfrm>
            <a:off x="1096006" y="3756047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单位</a:t>
            </a:r>
            <a:r>
              <a:rPr kumimoji="1" lang="en-US" altLang="zh-CN" dirty="0">
                <a:solidFill>
                  <a:srgbClr val="FF0000"/>
                </a:solidFill>
              </a:rPr>
              <a:t>4B</a:t>
            </a:r>
            <a:r>
              <a:rPr kumimoji="1" lang="zh-CN" altLang="en-US" dirty="0">
                <a:solidFill>
                  <a:srgbClr val="FF0000"/>
                </a:solidFill>
              </a:rPr>
              <a:t> （</a:t>
            </a:r>
            <a:r>
              <a:rPr kumimoji="1" lang="en-US" altLang="zh-CN" dirty="0">
                <a:solidFill>
                  <a:srgbClr val="FF0000"/>
                </a:solidFill>
              </a:rPr>
              <a:t>4</a:t>
            </a:r>
            <a:r>
              <a:rPr kumimoji="1" lang="zh-CN" altLang="en-US" dirty="0">
                <a:solidFill>
                  <a:srgbClr val="FF0000"/>
                </a:solidFill>
              </a:rPr>
              <a:t>*</a:t>
            </a:r>
            <a:r>
              <a:rPr kumimoji="1" lang="en-US" altLang="zh-CN" dirty="0">
                <a:solidFill>
                  <a:srgbClr val="FF0000"/>
                </a:solidFill>
              </a:rPr>
              <a:t>5=20B</a:t>
            </a:r>
            <a:r>
              <a:rPr kumimoji="1" lang="zh-CN" altLang="en-US" dirty="0">
                <a:solidFill>
                  <a:srgbClr val="FF0000"/>
                </a:solidFill>
              </a:rPr>
              <a:t>）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E0247-5C28-AC2F-64E7-572256E3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78A498-C1FF-A0BC-6849-6D72ABE2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78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B314E27-4843-003B-030E-C3F72FCCF80D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996D88-527B-B07D-DC05-893CCF09ECD3}"/>
              </a:ext>
            </a:extLst>
          </p:cNvPr>
          <p:cNvSpPr txBox="1"/>
          <p:nvPr/>
        </p:nvSpPr>
        <p:spPr>
          <a:xfrm>
            <a:off x="6300192" y="980728"/>
            <a:ext cx="26829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（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ea typeface="+mn-ea"/>
              </a:rPr>
              <a:t>5</a:t>
            </a:r>
            <a:r>
              <a:rPr lang="zh-CN" altLang="en-US" sz="2000" kern="100" dirty="0">
                <a:solidFill>
                  <a:srgbClr val="FF0000"/>
                </a:solidFill>
                <a:latin typeface="+mn-ea"/>
                <a:ea typeface="+mn-ea"/>
              </a:rPr>
              <a:t>）哪个含有应用层数据的包是重传的？为什么？这个包里的应用层数据有多少字节？这个包是否被分段？为什么？</a:t>
            </a: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sz="2000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861FBC-D98B-AE3C-757F-A3F9F8FCE425}"/>
              </a:ext>
            </a:extLst>
          </p:cNvPr>
          <p:cNvGraphicFramePr>
            <a:graphicFrameLocks noGrp="1"/>
          </p:cNvGraphicFramePr>
          <p:nvPr/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 0d </a:t>
                      </a:r>
                      <a:endParaRPr lang="en-US" sz="1300" b="1" kern="100" dirty="0">
                        <a:solidFill>
                          <a:srgbClr val="FF0000"/>
                        </a:solidFill>
                        <a:effectLst/>
                        <a:highlight>
                          <a:srgbClr val="00FFFF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 defTabSz="914400" rtl="0" eaLnBrk="1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 0d </a:t>
                      </a:r>
                    </a:p>
                    <a:p>
                      <a:pPr marL="0" marR="0" algn="just" defTabSz="914400" rtl="0" eaLnBrk="1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397FE294-D210-F6CB-CD29-B9FF64459BFA}"/>
              </a:ext>
            </a:extLst>
          </p:cNvPr>
          <p:cNvGrpSpPr/>
          <p:nvPr/>
        </p:nvGrpSpPr>
        <p:grpSpPr>
          <a:xfrm>
            <a:off x="1037654" y="4008440"/>
            <a:ext cx="5550843" cy="2300880"/>
            <a:chOff x="1089980" y="2743711"/>
            <a:chExt cx="6604000" cy="289731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0117172-5C2E-750D-1246-3CE5DC6B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980" y="2796225"/>
              <a:ext cx="6604000" cy="284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922193-B9E2-40AB-D2FF-E3AD5820BF76}"/>
                </a:ext>
              </a:extLst>
            </p:cNvPr>
            <p:cNvSpPr txBox="1"/>
            <p:nvPr/>
          </p:nvSpPr>
          <p:spPr>
            <a:xfrm>
              <a:off x="3008268" y="2743711"/>
              <a:ext cx="138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C00000"/>
                  </a:solidFill>
                </a:rPr>
                <a:t>IPv4</a:t>
              </a:r>
              <a:r>
                <a:rPr kumimoji="1" lang="zh-CN" altLang="en-US" sz="2000" dirty="0">
                  <a:solidFill>
                    <a:srgbClr val="C00000"/>
                  </a:solidFill>
                </a:rPr>
                <a:t>格式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BF4F547-A0C2-84AE-AB2A-F41A469C823C}"/>
              </a:ext>
            </a:extLst>
          </p:cNvPr>
          <p:cNvSpPr txBox="1"/>
          <p:nvPr/>
        </p:nvSpPr>
        <p:spPr>
          <a:xfrm>
            <a:off x="160883" y="3120465"/>
            <a:ext cx="8571086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14 51 7e 6a 00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08 00 4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00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02 aa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07 </a:t>
            </a:r>
            <a:r>
              <a:rPr lang="en-US" altLang="zh-CN" sz="1800" kern="100" dirty="0" err="1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cb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00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39 06 fa 3c 7b 75 85 23 c0 a8 7c 05 00 50 cd 9e 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dd 0d </a:t>
            </a:r>
            <a:endParaRPr lang="en-US" altLang="zh-CN" sz="1800" b="1" kern="100" dirty="0">
              <a:solidFill>
                <a:srgbClr val="FF0000"/>
              </a:solidFill>
              <a:effectLst/>
              <a:highlight>
                <a:srgbClr val="00FF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d2 44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67 04 a6 da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0 18 01 16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9C2CAD59-E242-869D-A764-55897169B638}"/>
              </a:ext>
            </a:extLst>
          </p:cNvPr>
          <p:cNvSpPr/>
          <p:nvPr/>
        </p:nvSpPr>
        <p:spPr bwMode="auto">
          <a:xfrm rot="1147258">
            <a:off x="940061" y="3942505"/>
            <a:ext cx="3419934" cy="189174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7A736C3-FA06-E3A8-98FF-696A5E3F9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4872338"/>
            <a:ext cx="6046441" cy="770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A42F91-DED4-A607-2A82-A9986A84605B}"/>
              </a:ext>
            </a:extLst>
          </p:cNvPr>
          <p:cNvSpPr txBox="1"/>
          <p:nvPr/>
        </p:nvSpPr>
        <p:spPr>
          <a:xfrm>
            <a:off x="4402874" y="4050144"/>
            <a:ext cx="4318811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0x4000-&gt;0</a:t>
            </a:r>
            <a:r>
              <a:rPr kumimoji="1" lang="en-US" altLang="zh-CN" u="sng" dirty="0">
                <a:solidFill>
                  <a:srgbClr val="FF0000"/>
                </a:solidFill>
              </a:rPr>
              <a:t>10</a:t>
            </a:r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0000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0000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0000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DF=1,MF=0,</a:t>
            </a:r>
            <a:r>
              <a:rPr kumimoji="1" lang="zh-CN" altLang="en-US" dirty="0">
                <a:solidFill>
                  <a:srgbClr val="FF0000"/>
                </a:solidFill>
              </a:rPr>
              <a:t>段偏移量</a:t>
            </a:r>
            <a:r>
              <a:rPr kumimoji="1" lang="en-US" altLang="zh-CN" dirty="0">
                <a:solidFill>
                  <a:srgbClr val="FF0000"/>
                </a:solidFill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337372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4E21F-376A-08F8-587E-65AF7D4B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E36AF9-893A-DFF7-D4F7-D710D4AB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79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638982-4891-8146-4A11-226FE73EE3B6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1A0992-BABD-5546-507D-78DAA61CCB6C}"/>
              </a:ext>
            </a:extLst>
          </p:cNvPr>
          <p:cNvSpPr txBox="1"/>
          <p:nvPr/>
        </p:nvSpPr>
        <p:spPr>
          <a:xfrm>
            <a:off x="6300192" y="839012"/>
            <a:ext cx="268292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+mn-ea"/>
                <a:ea typeface="+mn-ea"/>
              </a:rPr>
              <a:t>（</a:t>
            </a:r>
            <a:r>
              <a:rPr lang="en-US" altLang="zh-CN" kern="100" dirty="0">
                <a:latin typeface="+mn-ea"/>
                <a:ea typeface="+mn-ea"/>
              </a:rPr>
              <a:t>5</a:t>
            </a:r>
            <a:r>
              <a:rPr lang="zh-CN" altLang="en-US" kern="100" dirty="0">
                <a:latin typeface="+mn-ea"/>
                <a:ea typeface="+mn-ea"/>
              </a:rPr>
              <a:t>）哪个含有应用层数据的包是重传的？为什么？这个包里的应用层数据有多少字节？这个包是否被分段？为什么？</a:t>
            </a:r>
            <a:endParaRPr lang="en-US" altLang="zh-CN" kern="100" dirty="0"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答：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6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号包是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4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号包的重传，因为发送序号都是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0xdd0dd244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。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zh-CN" altLang="en-US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应用层数据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=IP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包长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-IP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包头长度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-TCP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段头长度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= 0x02aa- 5*4 -5*4= 682-40=642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字节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zh-CN" altLang="en-US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这个包没有被分段，因为包头分段信息的第二个字节的值是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0x4000,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rgbClr val="FF0000"/>
                </a:solidFill>
                <a:latin typeface="+mn-ea"/>
                <a:ea typeface="+mn-ea"/>
                <a:cs typeface="宋体" panose="02010600030101010101" pitchFamily="2" charset="-122"/>
              </a:rPr>
              <a:t>即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DF=1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，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MF=0</a:t>
            </a:r>
            <a:r>
              <a:rPr lang="zh-CN" altLang="en-US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，段偏移量</a:t>
            </a:r>
            <a:r>
              <a:rPr lang="en-US" altLang="zh-CN" kern="100" dirty="0">
                <a:solidFill>
                  <a:srgbClr val="FF0000"/>
                </a:solidFill>
                <a:effectLst/>
                <a:latin typeface="+mn-ea"/>
                <a:ea typeface="+mn-ea"/>
                <a:cs typeface="宋体" panose="02010600030101010101" pitchFamily="2" charset="-122"/>
              </a:rPr>
              <a:t>=0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zh-CN" altLang="en-US" kern="100" dirty="0">
              <a:solidFill>
                <a:srgbClr val="FF0000"/>
              </a:solidFill>
              <a:effectLst/>
              <a:latin typeface="+mn-ea"/>
              <a:ea typeface="+mn-ea"/>
              <a:cs typeface="宋体" panose="0201060003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8152FF9-395F-AB3A-F79C-22B3EFAB5CA5}"/>
              </a:ext>
            </a:extLst>
          </p:cNvPr>
          <p:cNvGraphicFramePr>
            <a:graphicFrameLocks noGrp="1"/>
          </p:cNvGraphicFramePr>
          <p:nvPr/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 0d </a:t>
                      </a:r>
                      <a:endParaRPr lang="en-US" sz="1300" b="1" kern="100" dirty="0">
                        <a:solidFill>
                          <a:srgbClr val="FF0000"/>
                        </a:solidFill>
                        <a:effectLst/>
                        <a:highlight>
                          <a:srgbClr val="00FFFF"/>
                        </a:highlight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 defTabSz="914400" rtl="0" eaLnBrk="1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</a:t>
                      </a: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dd 0d </a:t>
                      </a:r>
                    </a:p>
                    <a:p>
                      <a:pPr marL="0" marR="0" algn="just" defTabSz="914400" rtl="0" eaLnBrk="1" latinLnBrk="0" hangingPunct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3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CAF6-DFCA-C51C-8303-810B415C5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C352BF-27AA-017C-8CB6-26767DBC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2C2444-08F2-EE27-0F18-38F776AB2955}"/>
              </a:ext>
            </a:extLst>
          </p:cNvPr>
          <p:cNvSpPr txBox="1"/>
          <p:nvPr/>
        </p:nvSpPr>
        <p:spPr>
          <a:xfrm>
            <a:off x="536724" y="836712"/>
            <a:ext cx="8020422" cy="1095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一个通信子网使用</a:t>
            </a:r>
            <a:r>
              <a:rPr lang="zh-CN" altLang="en-US" sz="2000" b="1" kern="1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链路状态路由选择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算法，设当前网络处于稳定状态，路由器</a:t>
            </a:r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的“链路状态数据库”中共有</a:t>
            </a:r>
            <a:r>
              <a: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条记录，内容分别如下：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F1941D1-4ECF-D4B7-CD26-43F98A5794AA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2</a:t>
            </a:r>
            <a:r>
              <a:rPr lang="zh-CN" altLang="en-US" sz="3200" b="0" kern="0" dirty="0"/>
              <a:t>题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811F46A-95C1-0433-6B5B-67270EA68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590001"/>
              </p:ext>
            </p:extLst>
          </p:nvPr>
        </p:nvGraphicFramePr>
        <p:xfrm>
          <a:off x="2661147" y="1556793"/>
          <a:ext cx="3644880" cy="1414145"/>
        </p:xfrm>
        <a:graphic>
          <a:graphicData uri="http://schemas.openxmlformats.org/drawingml/2006/table">
            <a:tbl>
              <a:tblPr/>
              <a:tblGrid>
                <a:gridCol w="247383">
                  <a:extLst>
                    <a:ext uri="{9D8B030D-6E8A-4147-A177-3AD203B41FA5}">
                      <a16:colId xmlns:a16="http://schemas.microsoft.com/office/drawing/2014/main" val="659180112"/>
                    </a:ext>
                  </a:extLst>
                </a:gridCol>
                <a:gridCol w="327418">
                  <a:extLst>
                    <a:ext uri="{9D8B030D-6E8A-4147-A177-3AD203B41FA5}">
                      <a16:colId xmlns:a16="http://schemas.microsoft.com/office/drawing/2014/main" val="150504645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264293942"/>
                    </a:ext>
                  </a:extLst>
                </a:gridCol>
                <a:gridCol w="293464">
                  <a:extLst>
                    <a:ext uri="{9D8B030D-6E8A-4147-A177-3AD203B41FA5}">
                      <a16:colId xmlns:a16="http://schemas.microsoft.com/office/drawing/2014/main" val="246386895"/>
                    </a:ext>
                  </a:extLst>
                </a:gridCol>
                <a:gridCol w="248382">
                  <a:extLst>
                    <a:ext uri="{9D8B030D-6E8A-4147-A177-3AD203B41FA5}">
                      <a16:colId xmlns:a16="http://schemas.microsoft.com/office/drawing/2014/main" val="4093645051"/>
                    </a:ext>
                  </a:extLst>
                </a:gridCol>
                <a:gridCol w="201871">
                  <a:extLst>
                    <a:ext uri="{9D8B030D-6E8A-4147-A177-3AD203B41FA5}">
                      <a16:colId xmlns:a16="http://schemas.microsoft.com/office/drawing/2014/main" val="4104191777"/>
                    </a:ext>
                  </a:extLst>
                </a:gridCol>
                <a:gridCol w="327418">
                  <a:extLst>
                    <a:ext uri="{9D8B030D-6E8A-4147-A177-3AD203B41FA5}">
                      <a16:colId xmlns:a16="http://schemas.microsoft.com/office/drawing/2014/main" val="1485854369"/>
                    </a:ext>
                  </a:extLst>
                </a:gridCol>
                <a:gridCol w="259171">
                  <a:extLst>
                    <a:ext uri="{9D8B030D-6E8A-4147-A177-3AD203B41FA5}">
                      <a16:colId xmlns:a16="http://schemas.microsoft.com/office/drawing/2014/main" val="510581808"/>
                    </a:ext>
                  </a:extLst>
                </a:gridCol>
                <a:gridCol w="225035">
                  <a:extLst>
                    <a:ext uri="{9D8B030D-6E8A-4147-A177-3AD203B41FA5}">
                      <a16:colId xmlns:a16="http://schemas.microsoft.com/office/drawing/2014/main" val="1072214650"/>
                    </a:ext>
                  </a:extLst>
                </a:gridCol>
                <a:gridCol w="293464">
                  <a:extLst>
                    <a:ext uri="{9D8B030D-6E8A-4147-A177-3AD203B41FA5}">
                      <a16:colId xmlns:a16="http://schemas.microsoft.com/office/drawing/2014/main" val="945460365"/>
                    </a:ext>
                  </a:extLst>
                </a:gridCol>
                <a:gridCol w="327418">
                  <a:extLst>
                    <a:ext uri="{9D8B030D-6E8A-4147-A177-3AD203B41FA5}">
                      <a16:colId xmlns:a16="http://schemas.microsoft.com/office/drawing/2014/main" val="367259251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3511810804"/>
                    </a:ext>
                  </a:extLst>
                </a:gridCol>
                <a:gridCol w="296495">
                  <a:extLst>
                    <a:ext uri="{9D8B030D-6E8A-4147-A177-3AD203B41FA5}">
                      <a16:colId xmlns:a16="http://schemas.microsoft.com/office/drawing/2014/main" val="592826735"/>
                    </a:ext>
                  </a:extLst>
                </a:gridCol>
                <a:gridCol w="272241">
                  <a:extLst>
                    <a:ext uri="{9D8B030D-6E8A-4147-A177-3AD203B41FA5}">
                      <a16:colId xmlns:a16="http://schemas.microsoft.com/office/drawing/2014/main" val="3116603706"/>
                    </a:ext>
                  </a:extLst>
                </a:gridCol>
              </a:tblGrid>
              <a:tr h="273630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 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 B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C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 D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ID:  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73740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215472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478976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gridSpan="4"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335400"/>
                  </a:ext>
                </a:extLst>
              </a:tr>
              <a:tr h="273630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endParaRPr lang="zh-CN" altLang="en-US" sz="12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9045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5650D0-CBDD-A3C5-34B2-363993AC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773576"/>
              </p:ext>
            </p:extLst>
          </p:nvPr>
        </p:nvGraphicFramePr>
        <p:xfrm>
          <a:off x="5580112" y="4329203"/>
          <a:ext cx="1512168" cy="1774190"/>
        </p:xfrm>
        <a:graphic>
          <a:graphicData uri="http://schemas.openxmlformats.org/drawingml/2006/table">
            <a:tbl>
              <a:tblPr/>
              <a:tblGrid>
                <a:gridCol w="798881">
                  <a:extLst>
                    <a:ext uri="{9D8B030D-6E8A-4147-A177-3AD203B41FA5}">
                      <a16:colId xmlns:a16="http://schemas.microsoft.com/office/drawing/2014/main" val="2946498951"/>
                    </a:ext>
                  </a:extLst>
                </a:gridCol>
                <a:gridCol w="713287">
                  <a:extLst>
                    <a:ext uri="{9D8B030D-6E8A-4147-A177-3AD203B41FA5}">
                      <a16:colId xmlns:a16="http://schemas.microsoft.com/office/drawing/2014/main" val="38511463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目的地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下一跳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740187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88425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2184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740733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9090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69241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A9D7AF9F-AB4E-CE60-36D1-3F85E3050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82" y="3071707"/>
            <a:ext cx="4302781" cy="115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eaLnBrk="0" latinLnBrk="0" hangingPunct="0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(a)请画出该网络的拓扑结构。</a:t>
            </a:r>
          </a:p>
          <a:p>
            <a:pPr marL="0" marR="0" lvl="0" indent="0" algn="just" defTabSz="914400" eaLnBrk="0" latinLnBrk="0" hangingPunct="0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(b)请将路由器D的路由表补充完整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60FEEAC5-1EDA-1EA4-EB73-05DE774B99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90900" y="1917700"/>
            <a:ext cx="23622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37EAF8D-4CC1-7559-7F2F-51684E77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83" y="4085656"/>
            <a:ext cx="1779102" cy="22101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64D6C1-AB33-4791-A758-D4FACEECFB7D}"/>
              </a:ext>
            </a:extLst>
          </p:cNvPr>
          <p:cNvSpPr txBox="1"/>
          <p:nvPr/>
        </p:nvSpPr>
        <p:spPr>
          <a:xfrm>
            <a:off x="811175" y="3979540"/>
            <a:ext cx="8020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zh-CN" altLang="en-US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3723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0A80-63C0-7B2D-E1B3-9AB4CBBB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副标题 2">
            <a:extLst>
              <a:ext uri="{FF2B5EF4-FFF2-40B4-BE49-F238E27FC236}">
                <a16:creationId xmlns:a16="http://schemas.microsoft.com/office/drawing/2014/main" id="{1DE963A4-C2C9-2254-F664-07D0C66AF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" y="3119935"/>
            <a:ext cx="9144000" cy="769441"/>
          </a:xfrm>
        </p:spPr>
        <p:txBody>
          <a:bodyPr wrap="square">
            <a:spAutoFit/>
          </a:bodyPr>
          <a:lstStyle/>
          <a:p>
            <a:pPr algn="ctr">
              <a:buSzPct val="85000"/>
              <a:buFont typeface="ZapfDingbats"/>
              <a:buNone/>
              <a:defRPr/>
            </a:pPr>
            <a:r>
              <a:rPr lang="zh-CN" altLang="en-US" sz="4400" b="1" kern="1200" dirty="0">
                <a:latin typeface="Times New Roman" panose="02020503050405090304" pitchFamily="18" charset="0"/>
                <a:ea typeface="楷体" pitchFamily="49" charset="-122"/>
                <a:cs typeface="Times New Roman" panose="02020503050405090304" pitchFamily="18" charset="0"/>
              </a:rPr>
              <a:t>第七章作业</a:t>
            </a:r>
          </a:p>
        </p:txBody>
      </p:sp>
    </p:spTree>
    <p:extLst>
      <p:ext uri="{BB962C8B-B14F-4D97-AF65-F5344CB8AC3E}">
        <p14:creationId xmlns:p14="http://schemas.microsoft.com/office/powerpoint/2010/main" val="22627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"/>
    </mc:Choice>
    <mc:Fallback xmlns="">
      <p:transition spd="slow" advTm="998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1BF9A-A3A2-E9DC-65F3-ABB085D3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F6A26D-CCE5-D84F-A8FE-699D3C60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81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420AB96-BCDB-4618-60C8-E45250150DDC}"/>
              </a:ext>
            </a:extLst>
          </p:cNvPr>
          <p:cNvSpPr txBox="1"/>
          <p:nvPr/>
        </p:nvSpPr>
        <p:spPr>
          <a:xfrm>
            <a:off x="536724" y="836712"/>
            <a:ext cx="8020422" cy="140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已知电话信道的带宽是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3kHz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，采用的信号调制技术是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16QAM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，则：</a:t>
            </a:r>
          </a:p>
          <a:p>
            <a:pPr algn="just"/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(1)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无噪声情况下，最大数据率是多少？</a:t>
            </a:r>
          </a:p>
          <a:p>
            <a:pPr algn="just"/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(2)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有噪声情况下，信噪比为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20dB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时，最大数据率是多少？</a:t>
            </a: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A9840F6-5265-C33B-4C96-E9B1A1726EEA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第七章第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3223226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AEE18-FA32-A257-90E6-56CDB37C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C6D8CD-58A2-778D-9A79-750F5DC0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82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BC3119-B957-F143-9EB0-DC9F98C56378}"/>
              </a:ext>
            </a:extLst>
          </p:cNvPr>
          <p:cNvSpPr txBox="1"/>
          <p:nvPr/>
        </p:nvSpPr>
        <p:spPr>
          <a:xfrm>
            <a:off x="536724" y="836712"/>
            <a:ext cx="8020422" cy="140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已知电话信道的带宽是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3kHz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，采用的信号调制技术是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16QAM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，则：</a:t>
            </a:r>
          </a:p>
          <a:p>
            <a:pPr algn="just"/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(1)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无噪声情况下，最大数据率是多少？</a:t>
            </a:r>
          </a:p>
          <a:p>
            <a:pPr algn="just"/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(2)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有噪声情况下，信噪比为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20dB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时，最大数据率是多少？</a:t>
            </a: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C197639-CAB7-B3FD-7808-EA2AF1565F8D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第七章第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题（知识回顾）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4CDA8B-C82D-359F-1644-7FCFBA07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239660"/>
            <a:ext cx="5291545" cy="3621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350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37018-C9E5-26CF-1000-9B84A006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3BE4FA-2052-C4AE-9ADE-6A3E4BC6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83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B6B265-3006-A01A-4511-B13C38407E78}"/>
              </a:ext>
            </a:extLst>
          </p:cNvPr>
          <p:cNvSpPr txBox="1"/>
          <p:nvPr/>
        </p:nvSpPr>
        <p:spPr>
          <a:xfrm>
            <a:off x="536724" y="836712"/>
            <a:ext cx="8020422" cy="1402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已知电话信道的带宽是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3kHz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，采用的信号调制技术是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16QAM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，则：</a:t>
            </a:r>
          </a:p>
          <a:p>
            <a:pPr algn="just"/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(1)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无噪声情况下，最大数据率是多少？</a:t>
            </a:r>
          </a:p>
          <a:p>
            <a:pPr algn="just"/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(2)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有噪声情况下，信噪比为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20dB</a:t>
            </a:r>
            <a:r>
              <a:rPr lang="zh-CN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时，最大数据率是多少？</a:t>
            </a: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A5604D1-2884-04B6-980B-9574256E9928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第七章第</a:t>
            </a:r>
            <a:r>
              <a:rPr lang="en-US" altLang="zh-CN" sz="3200" b="0" kern="0" dirty="0"/>
              <a:t>1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E709C5-7578-1449-FBC9-12241296A665}"/>
              </a:ext>
            </a:extLst>
          </p:cNvPr>
          <p:cNvSpPr txBox="1"/>
          <p:nvPr/>
        </p:nvSpPr>
        <p:spPr>
          <a:xfrm>
            <a:off x="683568" y="2564904"/>
            <a:ext cx="8067740" cy="3723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宋体" panose="02010600030101010101" pitchFamily="2" charset="-122"/>
              </a:rPr>
              <a:t>答：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宋体" panose="02010600030101010101" pitchFamily="2" charset="-122"/>
              </a:rPr>
              <a:t>(1)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宋体" panose="02010600030101010101" pitchFamily="2" charset="-122"/>
              </a:rPr>
              <a:t>无噪声信道下，最大数据率按照奈奎斯特公式计算：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C=2*B*log</a:t>
            </a:r>
            <a:r>
              <a:rPr lang="en-US" altLang="zh-CN" sz="2000" kern="100" baseline="-250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2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L=2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×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3000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×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log</a:t>
            </a:r>
            <a:r>
              <a:rPr lang="en-US" altLang="zh-CN" sz="2000" kern="100" baseline="-250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2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16=2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×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3000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×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4=24kbit/s=24kbps</a:t>
            </a:r>
            <a:endParaRPr lang="zh-CN" altLang="zh-CN" sz="2000" kern="100" dirty="0">
              <a:solidFill>
                <a:srgbClr val="C00000"/>
              </a:solidFill>
              <a:effectLst/>
              <a:latin typeface="+mn-lt"/>
              <a:ea typeface="+mj-ea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(2)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宋体" panose="02010600030101010101" pitchFamily="2" charset="-122"/>
              </a:rPr>
              <a:t>有噪声信道下，首先计算信噪比的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10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进制表示，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10log</a:t>
            </a:r>
            <a:r>
              <a:rPr lang="en-US" altLang="zh-CN" sz="2000" kern="100" baseline="-250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10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S/N=20dB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宋体" panose="02010600030101010101" pitchFamily="2" charset="-122"/>
              </a:rPr>
              <a:t>，则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宋体" panose="02010600030101010101" pitchFamily="2" charset="-122"/>
              </a:rPr>
              <a:t>S/N=100</a:t>
            </a:r>
            <a:endParaRPr lang="zh-CN" altLang="zh-CN" sz="2000" kern="100" dirty="0">
              <a:solidFill>
                <a:srgbClr val="C00000"/>
              </a:solidFill>
              <a:effectLst/>
              <a:latin typeface="+mn-lt"/>
              <a:ea typeface="+mj-ea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宋体" panose="02010600030101010101" pitchFamily="2" charset="-122"/>
              </a:rPr>
              <a:t>最大数据率按照香农公式计算：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，</a:t>
            </a:r>
            <a:endParaRPr lang="zh-CN" altLang="zh-CN" sz="2000" kern="100" dirty="0">
              <a:solidFill>
                <a:srgbClr val="C00000"/>
              </a:solidFill>
              <a:effectLst/>
              <a:latin typeface="+mn-lt"/>
              <a:ea typeface="+mj-ea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C=B*log</a:t>
            </a:r>
            <a:r>
              <a:rPr lang="en-US" altLang="zh-CN" sz="2000" kern="100" baseline="-250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2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(1+S/N)=3000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×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log</a:t>
            </a:r>
            <a:r>
              <a:rPr lang="en-US" altLang="zh-CN" sz="2000" kern="100" baseline="-250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2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(1+S/N)=3000</a:t>
            </a:r>
            <a:r>
              <a:rPr lang="zh-CN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×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log</a:t>
            </a:r>
            <a:r>
              <a:rPr lang="en-US" altLang="zh-CN" sz="2000" kern="100" baseline="-250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2</a:t>
            </a:r>
            <a:r>
              <a:rPr lang="en-US" altLang="zh-CN" sz="2000" kern="100" dirty="0">
                <a:solidFill>
                  <a:srgbClr val="C00000"/>
                </a:solidFill>
                <a:effectLst/>
                <a:latin typeface="+mn-lt"/>
                <a:ea typeface="+mj-ea"/>
                <a:cs typeface="Courier New" panose="02070309020205020404" pitchFamily="49" charset="0"/>
              </a:rPr>
              <a:t>101=19.97kbit/s=19.97kbps</a:t>
            </a:r>
            <a:endParaRPr lang="zh-CN" altLang="en-US" sz="2000" kern="100" dirty="0">
              <a:solidFill>
                <a:srgbClr val="C00000"/>
              </a:solidFill>
              <a:effectLst/>
              <a:latin typeface="+mn-lt"/>
              <a:ea typeface="+mj-ea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26302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8D9D5-DFD7-00F6-56D7-55AC3C71C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D09ED9F4-802D-DCD1-13D5-E42753B4E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accent2"/>
                </a:solidFill>
                <a:latin typeface="楷体" pitchFamily="49" charset="-122"/>
                <a:ea typeface="楷体" pitchFamily="49" charset="-122"/>
              </a:rPr>
              <a:t>计算机网络</a:t>
            </a:r>
            <a:endParaRPr lang="zh-CN" altLang="en-US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099" name="副标题 2">
            <a:extLst>
              <a:ext uri="{FF2B5EF4-FFF2-40B4-BE49-F238E27FC236}">
                <a16:creationId xmlns:a16="http://schemas.microsoft.com/office/drawing/2014/main" id="{8B0B8B6B-9576-CEED-FA3C-FC7FC84F0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" y="3119935"/>
            <a:ext cx="9144000" cy="769441"/>
          </a:xfrm>
        </p:spPr>
        <p:txBody>
          <a:bodyPr wrap="square">
            <a:spAutoFit/>
          </a:bodyPr>
          <a:lstStyle/>
          <a:p>
            <a:pPr algn="ctr">
              <a:buSzPct val="85000"/>
              <a:buFont typeface="ZapfDingbats"/>
              <a:buNone/>
              <a:defRPr/>
            </a:pPr>
            <a:r>
              <a:rPr lang="zh-CN" altLang="en-US" sz="4400" b="1" kern="1200" dirty="0">
                <a:latin typeface="楷体" pitchFamily="49" charset="-122"/>
                <a:ea typeface="楷体" pitchFamily="49" charset="-122"/>
              </a:rPr>
              <a:t>谢谢！</a:t>
            </a:r>
            <a:endParaRPr lang="zh-CN" altLang="en-US" sz="4400" b="1" kern="1200" dirty="0">
              <a:latin typeface="Times New Roman" panose="02020503050405090304" pitchFamily="18" charset="0"/>
              <a:ea typeface="楷体" pitchFamily="49" charset="-122"/>
              <a:cs typeface="Times New Roman" panose="02020503050405090304" pitchFamily="18" charset="0"/>
            </a:endParaRPr>
          </a:p>
        </p:txBody>
      </p:sp>
      <p:pic>
        <p:nvPicPr>
          <p:cNvPr id="4100" name="Picture 5" descr="BUPT">
            <a:extLst>
              <a:ext uri="{FF2B5EF4-FFF2-40B4-BE49-F238E27FC236}">
                <a16:creationId xmlns:a16="http://schemas.microsoft.com/office/drawing/2014/main" id="{A1855012-60B3-8B13-7B5D-A180F99E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3048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9">
            <a:extLst>
              <a:ext uri="{FF2B5EF4-FFF2-40B4-BE49-F238E27FC236}">
                <a16:creationId xmlns:a16="http://schemas.microsoft.com/office/drawing/2014/main" id="{6CE5F170-6772-BE62-BF82-E3CE81DF6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97152"/>
            <a:ext cx="91440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  <a:buSzPct val="85000"/>
              <a:buFont typeface="ZapfDingbats"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网络空间安全学院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buSzPct val="85000"/>
              <a:buFont typeface="ZapfDingbats"/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韩东岐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buSzPct val="85000"/>
              <a:buFont typeface="ZapfDingbats"/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2025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42773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0"/>
    </mc:Choice>
    <mc:Fallback xmlns="">
      <p:transition spd="slow" advTm="998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9698775-42E5-FBCE-E69E-295A8D95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65" y="3549991"/>
            <a:ext cx="2810390" cy="28441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220DB-B0DD-F426-04BE-3D5EB0F3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75" y="797928"/>
            <a:ext cx="3528392" cy="275206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E097CE3-5BAE-4153-B0DD-B56879224A55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助课质量调查问卷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DCEA00-8510-17D0-A012-0080660F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5" y="3549991"/>
            <a:ext cx="2229793" cy="28441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6D07DA-BCE8-4F76-1DC2-293771FA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5" y="2024674"/>
            <a:ext cx="3050634" cy="30506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80BF86D-1962-460B-1D29-5B4E96800960}"/>
              </a:ext>
            </a:extLst>
          </p:cNvPr>
          <p:cNvSpPr txBox="1"/>
          <p:nvPr/>
        </p:nvSpPr>
        <p:spPr>
          <a:xfrm>
            <a:off x="1266179" y="5101860"/>
            <a:ext cx="2147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200" dirty="0">
                <a:latin typeface="楷体" pitchFamily="49" charset="-122"/>
                <a:ea typeface="楷体" pitchFamily="49" charset="-122"/>
              </a:rPr>
              <a:t>手机端登录云平台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150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7A42C-EC7F-2814-18A3-4FB4709BA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205D6E-3C7F-5820-9466-98F1DA8C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86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04F4BF7-3579-E684-3D0F-E18A727557D0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第六章第</a:t>
            </a:r>
            <a:r>
              <a:rPr lang="en-US" altLang="zh-CN" sz="3200" b="0" kern="0" dirty="0"/>
              <a:t>4</a:t>
            </a:r>
            <a:r>
              <a:rPr lang="zh-CN" altLang="en-US" sz="3200" b="0" kern="0" dirty="0"/>
              <a:t>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5D43FE-AE5F-2A32-9A20-8B5D9E931749}"/>
              </a:ext>
            </a:extLst>
          </p:cNvPr>
          <p:cNvSpPr txBox="1"/>
          <p:nvPr/>
        </p:nvSpPr>
        <p:spPr>
          <a:xfrm>
            <a:off x="6300192" y="980728"/>
            <a:ext cx="2682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1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）写出该主机的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MAC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地址、</a:t>
            </a:r>
            <a:r>
              <a:rPr lang="en-US" altLang="zh-CN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IP</a:t>
            </a:r>
            <a:r>
              <a:rPr lang="zh-CN" altLang="en-US" sz="2000" kern="100" dirty="0">
                <a:effectLst/>
                <a:latin typeface="+mn-ea"/>
                <a:ea typeface="+mn-ea"/>
                <a:cs typeface="宋体" panose="02010600030101010101" pitchFamily="2" charset="-122"/>
              </a:rPr>
              <a:t>地址和端口号：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20D28D9-DE24-08A9-8D98-078644AFEFAF}"/>
              </a:ext>
            </a:extLst>
          </p:cNvPr>
          <p:cNvGraphicFramePr>
            <a:graphicFrameLocks noGrp="1"/>
          </p:cNvGraphicFramePr>
          <p:nvPr/>
        </p:nvGraphicFramePr>
        <p:xfrm>
          <a:off x="14745" y="893433"/>
          <a:ext cx="6285447" cy="5725229"/>
        </p:xfrm>
        <a:graphic>
          <a:graphicData uri="http://schemas.openxmlformats.org/drawingml/2006/table">
            <a:tbl>
              <a:tblPr/>
              <a:tblGrid>
                <a:gridCol w="231519">
                  <a:extLst>
                    <a:ext uri="{9D8B030D-6E8A-4147-A177-3AD203B41FA5}">
                      <a16:colId xmlns:a16="http://schemas.microsoft.com/office/drawing/2014/main" val="922763992"/>
                    </a:ext>
                  </a:extLst>
                </a:gridCol>
                <a:gridCol w="6053928">
                  <a:extLst>
                    <a:ext uri="{9D8B030D-6E8A-4147-A177-3AD203B41FA5}">
                      <a16:colId xmlns:a16="http://schemas.microsoft.com/office/drawing/2014/main" val="3563477088"/>
                    </a:ext>
                  </a:extLst>
                </a:gridCol>
              </a:tblGrid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从帧头开始前</a:t>
                      </a: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r>
                        <a:rPr lang="zh-CN" altLang="en-US" sz="13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字节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57526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8d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f0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2d 00 00 00 00 80 02 fa f0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49936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08 00 45 00 00 34 00 00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05 7e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a0 9f 67 04 a5 2e 80 12 ff ff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78528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8e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fb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a5 2e dd 0d a0 a0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1780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17480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 45 00 02 aa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3c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913375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91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f8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154674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02 aa 07 cc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fa 3b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d2 44 67 04 a6 da 50 18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75622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34 73 92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c0 a8 7c 05 7b 75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80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636540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00 28 73 93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f6 c0 a8 7c 05 7b 75 85 23 cd 9e 00 50 67 04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da dd 0d d4 c6 50 11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27401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cd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39 06 fc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50 10 01 16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72053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08 00 45 00 00 28 07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40 00 38 06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bb 7b 75 85 23 c0 a8 7c 05 00 50 cd 9e dd 0d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d4 c6 67 04 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50 11 01 16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6718"/>
                  </a:ext>
                </a:extLst>
              </a:tr>
              <a:tr h="3673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 51 7e 6a 00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ef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cc 2f 71 a7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ec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d4 08 00 45 00  00 28 73 94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 00 80 06 49 f5 c0 a8 7c 05 7b 75  85 23 cd 9e 00 50 67 04 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a6 </a:t>
                      </a:r>
                      <a:r>
                        <a:rPr lang="en-US" sz="1300" kern="100" dirty="0" err="1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</a:t>
                      </a:r>
                      <a:r>
                        <a:rPr lang="en-US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dd 0d d4 c7 50 10 02 00</a:t>
                      </a:r>
                      <a:endParaRPr 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75499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kern="100" dirty="0"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</a:t>
                      </a:r>
                      <a:endParaRPr lang="zh-CN" altLang="en-US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8255" marR="28255" marT="18837" marB="1883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86000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EBF6A64-B091-3515-6ADF-B678E6290CCD}"/>
              </a:ext>
            </a:extLst>
          </p:cNvPr>
          <p:cNvSpPr txBox="1"/>
          <p:nvPr/>
        </p:nvSpPr>
        <p:spPr>
          <a:xfrm>
            <a:off x="288777" y="2420888"/>
            <a:ext cx="8280920" cy="69480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14 51 7e 6a 00 </a:t>
            </a:r>
            <a:r>
              <a:rPr lang="en-US" altLang="zh-CN" sz="18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ef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cc 2f 71 a7 </a:t>
            </a:r>
            <a:r>
              <a:rPr lang="en-US" altLang="zh-CN" sz="1800" kern="1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ec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d4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08 00 </a:t>
            </a:r>
            <a:r>
              <a:rPr lang="en-US" altLang="zh-CN" sz="1800" kern="100" dirty="0">
                <a:effectLst/>
                <a:highlight>
                  <a:srgbClr val="FF00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45 00 00 34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FF00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73 8d</a:t>
            </a:r>
            <a:endParaRPr lang="en-US" altLang="zh-CN" sz="1800" kern="100" dirty="0">
              <a:effectLst/>
              <a:highlight>
                <a:srgbClr val="FF00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FF00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40 00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FF00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80 </a:t>
            </a:r>
            <a:r>
              <a:rPr lang="en-US" altLang="zh-CN" sz="1800" kern="100" dirty="0">
                <a:effectLst/>
                <a:highlight>
                  <a:srgbClr val="3366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r>
              <a:rPr lang="en-US" altLang="zh-CN" sz="1800" kern="100" dirty="0">
                <a:effectLst/>
                <a:highlight>
                  <a:srgbClr val="FF00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49 f0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c0 a8 7c 05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7b 75 85 23 </a:t>
            </a:r>
            <a:r>
              <a:rPr lang="en-US" altLang="zh-CN" sz="1800" kern="1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cd 9e </a:t>
            </a:r>
            <a:r>
              <a:rPr lang="en-US" altLang="zh-CN" sz="18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00 50 </a:t>
            </a: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67 04</a:t>
            </a:r>
            <a:endParaRPr lang="en-US" altLang="zh-CN" sz="1800" kern="100" dirty="0">
              <a:effectLst/>
              <a:highlight>
                <a:srgbClr val="00FFFF"/>
              </a:highlight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 marL="0" marR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highlight>
                  <a:srgbClr val="00FF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a5 2d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highlight>
                  <a:srgbClr val="FF00FF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00 00 00 00 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80 </a:t>
            </a:r>
            <a:r>
              <a:rPr lang="en-US" altLang="zh-CN" sz="1800" kern="100" dirty="0">
                <a:effectLst/>
                <a:highlight>
                  <a:srgbClr val="FF0000"/>
                </a:highlight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r>
              <a:rPr lang="en-US" altLang="zh-CN" sz="1800" kern="100" dirty="0">
                <a:effectLst/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fa f0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A773F9-AEA4-7DB9-FDA6-043852C1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8" y="3400328"/>
            <a:ext cx="5981700" cy="977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750598-188C-571C-3450-7008F9CC2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178" y="3338151"/>
            <a:ext cx="6604000" cy="2844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3607627-EF2C-6D49-FE24-26B973A6A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396863"/>
            <a:ext cx="6655155" cy="27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5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96D3D-3C59-6067-1F15-158CC0EBA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50E0F5-53B1-3DAD-45F1-9366934B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E45ED-2A71-4493-9A0C-3EAEFE415E6C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B10D66-A170-B235-7564-A90E212C1745}"/>
              </a:ext>
            </a:extLst>
          </p:cNvPr>
          <p:cNvSpPr txBox="1"/>
          <p:nvPr/>
        </p:nvSpPr>
        <p:spPr>
          <a:xfrm>
            <a:off x="536724" y="836712"/>
            <a:ext cx="8020422" cy="373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、关于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地址，回答下列问题：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）某网络的子网掩码为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255.255.240.0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，问该网络有多少个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地址，最多能够连接多少台主机（包括路由器）？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）网络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192.168.10.0/18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要划分出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个同样大小的子网，子网掩码是什么？每个子网中有多少个可分配地址？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）将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100.25.32.0/20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划分为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个子网，若全部地址都划分完，最大的子网有多少个可分配地址？最大的子网中可分配给主机使用的最小地址和最大地址是什么？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1055"/>
              </a:spcBef>
              <a:spcAft>
                <a:spcPts val="0"/>
              </a:spcAft>
            </a:pP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Wireshark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捕获到一个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包中的目的地址是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D2.1F.24.8B</a:t>
            </a:r>
            <a:r>
              <a:rPr lang="zh-CN" altLang="en-US" sz="20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，写出点分十进制形式的地址。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297B8E7-80BB-6688-A1FF-8ABBD9664D11}"/>
              </a:ext>
            </a:extLst>
          </p:cNvPr>
          <p:cNvSpPr txBox="1">
            <a:spLocks/>
          </p:cNvSpPr>
          <p:nvPr/>
        </p:nvSpPr>
        <p:spPr>
          <a:xfrm>
            <a:off x="536724" y="109539"/>
            <a:ext cx="8569325" cy="5831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0" kern="0" dirty="0"/>
              <a:t>第四章第</a:t>
            </a:r>
            <a:r>
              <a:rPr lang="en-US" altLang="zh-CN" sz="3200" b="0" kern="0" dirty="0"/>
              <a:t>3</a:t>
            </a:r>
            <a:r>
              <a:rPr lang="zh-CN" altLang="en-US" sz="3200" b="0" kern="0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1948381576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2534</TotalTime>
  <Words>18400</Words>
  <Application>Microsoft Office PowerPoint</Application>
  <PresentationFormat>全屏显示(4:3)</PresentationFormat>
  <Paragraphs>1643</Paragraphs>
  <Slides>86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86</vt:i4>
      </vt:variant>
    </vt:vector>
  </HeadingPairs>
  <TitlesOfParts>
    <vt:vector size="104" baseType="lpstr">
      <vt:lpstr>-apple-system</vt:lpstr>
      <vt:lpstr>Inter</vt:lpstr>
      <vt:lpstr>Kaiti SC</vt:lpstr>
      <vt:lpstr>ZapfDingbats</vt:lpstr>
      <vt:lpstr>等线</vt:lpstr>
      <vt:lpstr>华文楷体</vt:lpstr>
      <vt:lpstr>楷体</vt:lpstr>
      <vt:lpstr>SimSun</vt:lpstr>
      <vt:lpstr>SimSun</vt:lpstr>
      <vt:lpstr>Arial</vt:lpstr>
      <vt:lpstr>Calibri</vt:lpstr>
      <vt:lpstr>Comic Sans MS Bold</vt:lpstr>
      <vt:lpstr>Courier New</vt:lpstr>
      <vt:lpstr>Times New Roman</vt:lpstr>
      <vt:lpstr>Verdana</vt:lpstr>
      <vt:lpstr>Wingdings</vt:lpstr>
      <vt:lpstr>Profile</vt:lpstr>
      <vt:lpstr>1_Profile</vt:lpstr>
      <vt:lpstr>计算机网络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计算机网络</vt:lpstr>
      <vt:lpstr>PowerPoint 演示文稿</vt:lpstr>
      <vt:lpstr>PowerPoint 演示文稿</vt:lpstr>
    </vt:vector>
  </TitlesOfParts>
  <Company>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</dc:title>
  <dc:creator>XXR</dc:creator>
  <cp:lastModifiedBy>昊伦 李</cp:lastModifiedBy>
  <cp:revision>1802</cp:revision>
  <cp:lastPrinted>2025-05-13T07:50:58Z</cp:lastPrinted>
  <dcterms:created xsi:type="dcterms:W3CDTF">2025-05-13T07:50:58Z</dcterms:created>
  <dcterms:modified xsi:type="dcterms:W3CDTF">2025-06-12T08:47:08Z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60911CDABAC23DD91D2C816402D6D867_43</vt:lpwstr>
  </property>
  <property fmtid="{D5CDD505-2E9C-101B-9397-08002B2CF9AE}" pid="3" name="KSOProductBuildVer">
    <vt:lpwstr>2052-2.6.1.4274</vt:lpwstr>
  </property>
</Properties>
</file>